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9"/>
  </p:notesMasterIdLst>
  <p:sldIdLst>
    <p:sldId id="256" r:id="rId2"/>
    <p:sldId id="257" r:id="rId3"/>
    <p:sldId id="273" r:id="rId4"/>
    <p:sldId id="274" r:id="rId5"/>
    <p:sldId id="288" r:id="rId6"/>
    <p:sldId id="258" r:id="rId7"/>
    <p:sldId id="259" r:id="rId8"/>
    <p:sldId id="263" r:id="rId9"/>
    <p:sldId id="275" r:id="rId10"/>
    <p:sldId id="277" r:id="rId11"/>
    <p:sldId id="264" r:id="rId12"/>
    <p:sldId id="261" r:id="rId13"/>
    <p:sldId id="276" r:id="rId14"/>
    <p:sldId id="262" r:id="rId15"/>
    <p:sldId id="293" r:id="rId16"/>
    <p:sldId id="289" r:id="rId17"/>
    <p:sldId id="267" r:id="rId18"/>
    <p:sldId id="290" r:id="rId19"/>
    <p:sldId id="285" r:id="rId20"/>
    <p:sldId id="281" r:id="rId21"/>
    <p:sldId id="268" r:id="rId22"/>
    <p:sldId id="269" r:id="rId23"/>
    <p:sldId id="287" r:id="rId24"/>
    <p:sldId id="270" r:id="rId25"/>
    <p:sldId id="291" r:id="rId26"/>
    <p:sldId id="271" r:id="rId27"/>
    <p:sldId id="292" r:id="rId28"/>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03" autoAdjust="0"/>
  </p:normalViewPr>
  <p:slideViewPr>
    <p:cSldViewPr snapToGrid="0">
      <p:cViewPr varScale="1">
        <p:scale>
          <a:sx n="82" d="100"/>
          <a:sy n="82" d="100"/>
        </p:scale>
        <p:origin x="10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65799133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Hi, I am Mohammad</a:t>
            </a:r>
            <a:r>
              <a:rPr lang="en-US" baseline="0" dirty="0" smtClean="0"/>
              <a:t> Rafayet Ali. Today I am going to present a new tool “LISSA”.</a:t>
            </a:r>
            <a:endParaRPr dirty="0"/>
          </a:p>
        </p:txBody>
      </p:sp>
    </p:spTree>
    <p:extLst>
      <p:ext uri="{BB962C8B-B14F-4D97-AF65-F5344CB8AC3E}">
        <p14:creationId xmlns:p14="http://schemas.microsoft.com/office/powerpoint/2010/main" val="1403746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did we managed to give the real-time feedback and conducting a conversation? As we don’t have any training data we used a wizard of </a:t>
            </a:r>
            <a:r>
              <a:rPr lang="en-US" baseline="0" dirty="0" err="1" smtClean="0"/>
              <a:t>oz</a:t>
            </a:r>
            <a:r>
              <a:rPr lang="en-US" baseline="0" dirty="0" smtClean="0"/>
              <a:t> technique to conduct our study. There were two persons behind the scene. One was the coach, who was responsible for giving the real-time feedback and the other wizard was the operator who was responsible for conducting the conversation.  </a:t>
            </a:r>
            <a:endParaRPr lang="en-US" dirty="0"/>
          </a:p>
        </p:txBody>
      </p:sp>
    </p:spTree>
    <p:extLst>
      <p:ext uri="{BB962C8B-B14F-4D97-AF65-F5344CB8AC3E}">
        <p14:creationId xmlns:p14="http://schemas.microsoft.com/office/powerpoint/2010/main" val="4243711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This is the interface of the coach.</a:t>
            </a:r>
            <a:r>
              <a:rPr lang="en-US" baseline="0" dirty="0" smtClean="0"/>
              <a:t> By turning on and off these buttons, coach can control the icon flashing on user’s interface. </a:t>
            </a:r>
            <a:endParaRPr dirty="0"/>
          </a:p>
        </p:txBody>
      </p:sp>
    </p:spTree>
    <p:extLst>
      <p:ext uri="{BB962C8B-B14F-4D97-AF65-F5344CB8AC3E}">
        <p14:creationId xmlns:p14="http://schemas.microsoft.com/office/powerpoint/2010/main" val="706707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This is the interface of the operator who controls the avatar. In the right side</a:t>
            </a:r>
            <a:r>
              <a:rPr lang="en-US" baseline="0" dirty="0" smtClean="0"/>
              <a:t> you can see there are some pre-scripted dialogues. By clicking on them the operator can make the avatar say that particular text. </a:t>
            </a:r>
            <a:endParaRPr dirty="0"/>
          </a:p>
        </p:txBody>
      </p:sp>
    </p:spTree>
    <p:extLst>
      <p:ext uri="{BB962C8B-B14F-4D97-AF65-F5344CB8AC3E}">
        <p14:creationId xmlns:p14="http://schemas.microsoft.com/office/powerpoint/2010/main" val="2088069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left</a:t>
            </a:r>
            <a:r>
              <a:rPr lang="en-US" baseline="0" dirty="0" smtClean="0"/>
              <a:t> side you can see there are some buttons which were used to control the avatar’s expression and there are some quick replies buttons too.</a:t>
            </a:r>
            <a:endParaRPr lang="en-US" dirty="0"/>
          </a:p>
        </p:txBody>
      </p:sp>
    </p:spTree>
    <p:extLst>
      <p:ext uri="{BB962C8B-B14F-4D97-AF65-F5344CB8AC3E}">
        <p14:creationId xmlns:p14="http://schemas.microsoft.com/office/powerpoint/2010/main" val="318340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We</a:t>
            </a:r>
            <a:r>
              <a:rPr lang="en-US" baseline="0" dirty="0" smtClean="0"/>
              <a:t> always tried keep our conversation on our predefined topics. In our study, whenever a participant tried to talk about something other than our predefined topics we used our quick replies to keep the conversation on our topics. For example, when the avatar says “Have you seen the movie </a:t>
            </a:r>
            <a:r>
              <a:rPr lang="en-US" baseline="0" dirty="0" err="1" smtClean="0"/>
              <a:t>GoG</a:t>
            </a:r>
            <a:r>
              <a:rPr lang="en-US" baseline="0" dirty="0" smtClean="0"/>
              <a:t>?” the user can respond by saying “Are you into superhero?” The avatar would then say “</a:t>
            </a:r>
            <a:r>
              <a:rPr lang="en-US" dirty="0" smtClean="0"/>
              <a:t>I’d rather not talk about myself, I’d like to hear more about you</a:t>
            </a:r>
            <a:r>
              <a:rPr lang="en-US" baseline="0" dirty="0" smtClean="0"/>
              <a:t>”. If the user can say “I like books”. The avatar would then say “I like books too, but I prefer movies”.</a:t>
            </a:r>
            <a:endParaRPr dirty="0"/>
          </a:p>
        </p:txBody>
      </p:sp>
    </p:spTree>
    <p:extLst>
      <p:ext uri="{BB962C8B-B14F-4D97-AF65-F5344CB8AC3E}">
        <p14:creationId xmlns:p14="http://schemas.microsoft.com/office/powerpoint/2010/main" val="2968828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having the conversation user can look at their summary feedback. The reminder means how many times</a:t>
            </a:r>
            <a:r>
              <a:rPr lang="en-US" baseline="0" dirty="0" smtClean="0"/>
              <a:t> the user got a particular type of red flash. The best streak means for long the user kept a particular icon green. The response lag indicates how long did it take to make a red icon into a green one. You can see that user can compare their results between their training session. In this particular case, the user got worse in their eye contact but improved his body language.</a:t>
            </a:r>
            <a:endParaRPr lang="en-US" dirty="0" smtClean="0"/>
          </a:p>
          <a:p>
            <a:endParaRPr lang="en-US" dirty="0"/>
          </a:p>
        </p:txBody>
      </p:sp>
    </p:spTree>
    <p:extLst>
      <p:ext uri="{BB962C8B-B14F-4D97-AF65-F5344CB8AC3E}">
        <p14:creationId xmlns:p14="http://schemas.microsoft.com/office/powerpoint/2010/main" val="4177300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order to validate our system we conducted a study</a:t>
            </a:r>
            <a:r>
              <a:rPr lang="en-US" baseline="0" dirty="0" smtClean="0"/>
              <a:t> in the context of speed dating. This approach are increasingly used in research on romantic attraction. Speed dates allows us to measure the behaviors in a open ended conversation where participants can show their real world emotions. In Speed date it is easy to control different variables.</a:t>
            </a:r>
            <a:endParaRPr lang="en-US" dirty="0"/>
          </a:p>
        </p:txBody>
      </p:sp>
    </p:spTree>
    <p:extLst>
      <p:ext uri="{BB962C8B-B14F-4D97-AF65-F5344CB8AC3E}">
        <p14:creationId xmlns:p14="http://schemas.microsoft.com/office/powerpoint/2010/main" val="3877643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We recruited</a:t>
            </a:r>
            <a:r>
              <a:rPr lang="en-US" baseline="0" dirty="0" smtClean="0"/>
              <a:t> 47 male undergraduate students. We invited 5-6 participants per day. We also recruited 8 female RAs. The female RAs were trained to conduct the speed date study and maintain consistency throughout the study. All of our participants were 18 </a:t>
            </a:r>
            <a:r>
              <a:rPr lang="en-US" baseline="0" dirty="0" err="1" smtClean="0"/>
              <a:t>yo</a:t>
            </a:r>
            <a:r>
              <a:rPr lang="en-US" baseline="0" dirty="0" smtClean="0"/>
              <a:t> and native English speakers. We restricted ourselves by targeting only male population just to control the variable. </a:t>
            </a:r>
            <a:endParaRPr dirty="0"/>
          </a:p>
        </p:txBody>
      </p:sp>
    </p:spTree>
    <p:extLst>
      <p:ext uri="{BB962C8B-B14F-4D97-AF65-F5344CB8AC3E}">
        <p14:creationId xmlns:p14="http://schemas.microsoft.com/office/powerpoint/2010/main" val="2776940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make sure that all of our staffs, RAs, and Wizards maintain consistency we used to have 1 hour training sessions. </a:t>
            </a:r>
            <a:endParaRPr lang="en-US" dirty="0"/>
          </a:p>
        </p:txBody>
      </p:sp>
    </p:spTree>
    <p:extLst>
      <p:ext uri="{BB962C8B-B14F-4D97-AF65-F5344CB8AC3E}">
        <p14:creationId xmlns:p14="http://schemas.microsoft.com/office/powerpoint/2010/main" val="142232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our study we had two rounds of speed date. In a speed date,</a:t>
            </a:r>
            <a:r>
              <a:rPr lang="en-US" baseline="0" dirty="0" smtClean="0"/>
              <a:t> several men and women participates. Each of the participants are paired up and they are allowed to have a conversation. After approximately 4-5 </a:t>
            </a:r>
            <a:r>
              <a:rPr lang="en-US" baseline="0" dirty="0" err="1" smtClean="0"/>
              <a:t>mins</a:t>
            </a:r>
            <a:r>
              <a:rPr lang="en-US" baseline="0" dirty="0" smtClean="0"/>
              <a:t> the men changes their positions and starts a new conversation. In this way each men and women can talk to each other.</a:t>
            </a:r>
            <a:r>
              <a:rPr lang="en-US" dirty="0" smtClean="0"/>
              <a:t> After the first round of speed</a:t>
            </a:r>
            <a:r>
              <a:rPr lang="en-US" baseline="0" dirty="0" smtClean="0"/>
              <a:t> date we divided our participants in to two groups. One is our LISSA group who had training sessions with LISSA. The other group is the control group, they received a social skills development pamphlet and watched a </a:t>
            </a:r>
            <a:r>
              <a:rPr lang="en-US" baseline="0" dirty="0" err="1" smtClean="0"/>
              <a:t>youtube</a:t>
            </a:r>
            <a:r>
              <a:rPr lang="en-US" baseline="0" dirty="0" smtClean="0"/>
              <a:t> video on how to improve social skills. </a:t>
            </a:r>
            <a:r>
              <a:rPr lang="en-US" dirty="0" smtClean="0"/>
              <a:t>After the training session the participants had a second</a:t>
            </a:r>
            <a:r>
              <a:rPr lang="en-US" baseline="0" dirty="0" smtClean="0"/>
              <a:t> round of speed date.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423472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Having a</a:t>
            </a:r>
            <a:r>
              <a:rPr lang="en-US" baseline="0" dirty="0" smtClean="0"/>
              <a:t> good conversational skill is very important now a days and people want to improve their social skills. The best way an individual can get help is by having a training session with real human beings. However, people often don’t know where to get a social skills training. There are a lot of training centers and workshops out there but choosing the right one is really confusing. Some of these social skills training are expensive too.</a:t>
            </a:r>
            <a:endParaRPr dirty="0"/>
          </a:p>
        </p:txBody>
      </p:sp>
    </p:spTree>
    <p:extLst>
      <p:ext uri="{BB962C8B-B14F-4D97-AF65-F5344CB8AC3E}">
        <p14:creationId xmlns:p14="http://schemas.microsoft.com/office/powerpoint/2010/main" val="4211974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a:t>
            </a:r>
            <a:r>
              <a:rPr lang="en-US" baseline="0" dirty="0" smtClean="0"/>
              <a:t> the actual pictures of our speed date session. Every session is recorded.</a:t>
            </a:r>
            <a:endParaRPr lang="en-US" dirty="0"/>
          </a:p>
        </p:txBody>
      </p:sp>
    </p:spTree>
    <p:extLst>
      <p:ext uri="{BB962C8B-B14F-4D97-AF65-F5344CB8AC3E}">
        <p14:creationId xmlns:p14="http://schemas.microsoft.com/office/powerpoint/2010/main" val="4031656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During</a:t>
            </a:r>
            <a:r>
              <a:rPr lang="en-US" baseline="0" dirty="0" smtClean="0"/>
              <a:t> the speed dates our RAs rated the male participants. There is a popular rating scale called “</a:t>
            </a:r>
            <a:r>
              <a:rPr lang="en" sz="1100" dirty="0" smtClean="0">
                <a:solidFill>
                  <a:schemeClr val="dk1"/>
                </a:solidFill>
              </a:rPr>
              <a:t>CSRS: Conversational Skills Rating Scale</a:t>
            </a:r>
            <a:r>
              <a:rPr lang="en-US" baseline="0" dirty="0" smtClean="0"/>
              <a:t>”. The RAs rated the male participants on their eye contact, gesture, smiling, volume, and head nods on a scale of 1 to 5.  </a:t>
            </a:r>
            <a:endParaRPr dirty="0"/>
          </a:p>
        </p:txBody>
      </p:sp>
    </p:spTree>
    <p:extLst>
      <p:ext uri="{BB962C8B-B14F-4D97-AF65-F5344CB8AC3E}">
        <p14:creationId xmlns:p14="http://schemas.microsoft.com/office/powerpoint/2010/main" val="326078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After getting all the ratings</a:t>
            </a:r>
            <a:r>
              <a:rPr lang="en-US" baseline="0" dirty="0" smtClean="0"/>
              <a:t> of CSRS items we averaged them for each individuals across all interactions, which gave us the baseline and post-treatment estimate. Then these 5 item estimates were created by averaging.  To see the effect of the intervention on post-treatment we performed a series of ANCOVAs on averaged RA ratings for each individual item at post-treatment adjusting for initial averages for that item. In this picture we are showing the differences between the LISSA and Control condition for each skill as a Cohen’s d which scales each difference in terms of the pooled standard deviation for that group. All the items are in positive direction. We only saw significant higher ratings on head nodding and marginal effect on </a:t>
            </a:r>
            <a:r>
              <a:rPr lang="en-US" baseline="0" dirty="0" err="1" smtClean="0"/>
              <a:t>guesturing</a:t>
            </a:r>
            <a:r>
              <a:rPr lang="en-US" baseline="0" dirty="0" smtClean="0"/>
              <a:t> and eye contact.</a:t>
            </a:r>
            <a:endParaRPr dirty="0"/>
          </a:p>
        </p:txBody>
      </p:sp>
    </p:spTree>
    <p:extLst>
      <p:ext uri="{BB962C8B-B14F-4D97-AF65-F5344CB8AC3E}">
        <p14:creationId xmlns:p14="http://schemas.microsoft.com/office/powerpoint/2010/main" val="2492173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video</a:t>
            </a:r>
            <a:r>
              <a:rPr lang="en-US" baseline="0" dirty="0" smtClean="0"/>
              <a:t> of a participant having interaction with our RA in a speed date. As you can see it is clear that after LISSA session this person improved his body movements, and smiling.</a:t>
            </a:r>
            <a:endParaRPr lang="en-US" dirty="0"/>
          </a:p>
        </p:txBody>
      </p:sp>
    </p:spTree>
    <p:extLst>
      <p:ext uri="{BB962C8B-B14F-4D97-AF65-F5344CB8AC3E}">
        <p14:creationId xmlns:p14="http://schemas.microsoft.com/office/powerpoint/2010/main" val="962023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In</a:t>
            </a:r>
            <a:r>
              <a:rPr lang="en-US" baseline="0" dirty="0" smtClean="0"/>
              <a:t> terms of system usability LISSA showed positive results. Our SUS score was 69 with SD 10 in a scale of 1 to 100. We asked participants to fill out surveys after each LISSA sessions. From there we found that LISSA was useful, Accurate in terms of giving feedback, and consistent throughout the session. However, they also said that LISSA’s dialogues were unrealistic. </a:t>
            </a:r>
            <a:endParaRPr dirty="0"/>
          </a:p>
        </p:txBody>
      </p:sp>
    </p:spTree>
    <p:extLst>
      <p:ext uri="{BB962C8B-B14F-4D97-AF65-F5344CB8AC3E}">
        <p14:creationId xmlns:p14="http://schemas.microsoft.com/office/powerpoint/2010/main" val="1462528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some comments from our participants. </a:t>
            </a:r>
            <a:endParaRPr lang="en-US" dirty="0"/>
          </a:p>
        </p:txBody>
      </p:sp>
    </p:spTree>
    <p:extLst>
      <p:ext uri="{BB962C8B-B14F-4D97-AF65-F5344CB8AC3E}">
        <p14:creationId xmlns:p14="http://schemas.microsoft.com/office/powerpoint/2010/main" val="2354654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In future we</a:t>
            </a:r>
            <a:r>
              <a:rPr lang="en-US" baseline="0" dirty="0" smtClean="0"/>
              <a:t> will make our system automated. During our study we collected 46 videos each of which 8-10 </a:t>
            </a:r>
            <a:r>
              <a:rPr lang="en-US" baseline="0" dirty="0" err="1" smtClean="0"/>
              <a:t>mins</a:t>
            </a:r>
            <a:r>
              <a:rPr lang="en-US" baseline="0" dirty="0" smtClean="0"/>
              <a:t> long. We will also automate our dialogue system. We will engage different populations, for example we’ll target women, older adults, and children diagnosed with autism. And we’ll try different feedback scheme as well.</a:t>
            </a:r>
            <a:endParaRPr dirty="0"/>
          </a:p>
        </p:txBody>
      </p:sp>
    </p:spTree>
    <p:extLst>
      <p:ext uri="{BB962C8B-B14F-4D97-AF65-F5344CB8AC3E}">
        <p14:creationId xmlns:p14="http://schemas.microsoft.com/office/powerpoint/2010/main" val="2860593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That’s</a:t>
            </a:r>
            <a:r>
              <a:rPr lang="en-US" baseline="0" dirty="0" smtClean="0"/>
              <a:t> all from me. If you have any questions, I am happy to answer that.  </a:t>
            </a:r>
            <a:endParaRPr dirty="0"/>
          </a:p>
        </p:txBody>
      </p:sp>
    </p:spTree>
    <p:extLst>
      <p:ext uri="{BB962C8B-B14F-4D97-AF65-F5344CB8AC3E}">
        <p14:creationId xmlns:p14="http://schemas.microsoft.com/office/powerpoint/2010/main" val="282512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a:t>
            </a:r>
            <a:r>
              <a:rPr lang="en-US" baseline="0" dirty="0" smtClean="0"/>
              <a:t> has been a lot of work done in this area. In particular – Cicero which was published in 2013 used multimodal virtual audience platform to train public speaking. These virtual audiences can give real-time feedback in subtle way by showing certain behaviors. However, finding the most effective way of giving real-time feedback without making the users distracted is still a research challenge.  </a:t>
            </a:r>
            <a:endParaRPr lang="en-US" dirty="0"/>
          </a:p>
        </p:txBody>
      </p:sp>
    </p:spTree>
    <p:extLst>
      <p:ext uri="{BB962C8B-B14F-4D97-AF65-F5344CB8AC3E}">
        <p14:creationId xmlns:p14="http://schemas.microsoft.com/office/powerpoint/2010/main" val="2205404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Another work called “My</a:t>
            </a:r>
            <a:r>
              <a:rPr lang="en-US" baseline="0" dirty="0" smtClean="0"/>
              <a:t> Automated Conversation </a:t>
            </a:r>
            <a:r>
              <a:rPr lang="en-US" baseline="0" dirty="0" err="1" smtClean="0"/>
              <a:t>coacH</a:t>
            </a:r>
            <a:r>
              <a:rPr lang="en-US" baseline="0" dirty="0" smtClean="0"/>
              <a:t>” used virtual agent to give focused summary feedback to train individuals in the context of job interview. It also gave a subtle real-time feedback by mirroring smile. </a:t>
            </a:r>
            <a:endParaRPr lang="en-US" dirty="0"/>
          </a:p>
        </p:txBody>
      </p:sp>
    </p:spTree>
    <p:extLst>
      <p:ext uri="{BB962C8B-B14F-4D97-AF65-F5344CB8AC3E}">
        <p14:creationId xmlns:p14="http://schemas.microsoft.com/office/powerpoint/2010/main" val="170991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 from</a:t>
            </a:r>
            <a:r>
              <a:rPr lang="en-US" baseline="0" dirty="0" smtClean="0"/>
              <a:t> our Rochester HCI lab a work has been published called “</a:t>
            </a:r>
            <a:r>
              <a:rPr lang="en-US" baseline="0" dirty="0" err="1" smtClean="0"/>
              <a:t>Rhema</a:t>
            </a:r>
            <a:r>
              <a:rPr lang="en-US" baseline="0" dirty="0" smtClean="0"/>
              <a:t>” which uses wearable technology to give real-time feedback during a public speech. Designing the feedback they found that if we put too much information then it puts a lot of cognitive load on user. That’s why they chose to give the feedbacks by showing some text when it is necessary as oppose to show some graphs and lines continuously. </a:t>
            </a:r>
            <a:endParaRPr lang="en-US" dirty="0"/>
          </a:p>
        </p:txBody>
      </p:sp>
    </p:spTree>
    <p:extLst>
      <p:ext uri="{BB962C8B-B14F-4D97-AF65-F5344CB8AC3E}">
        <p14:creationId xmlns:p14="http://schemas.microsoft.com/office/powerpoint/2010/main" val="4271876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From these we came up with an</a:t>
            </a:r>
            <a:r>
              <a:rPr lang="en-US" baseline="0" dirty="0" smtClean="0"/>
              <a:t> idea where individuals seeking for social skills training can have a conversation with a human like virtual agent and get real time and summary feedback. Our system allows individual to compare themselves between their training sessions. </a:t>
            </a:r>
            <a:endParaRPr dirty="0"/>
          </a:p>
        </p:txBody>
      </p:sp>
    </p:spTree>
    <p:extLst>
      <p:ext uri="{BB962C8B-B14F-4D97-AF65-F5344CB8AC3E}">
        <p14:creationId xmlns:p14="http://schemas.microsoft.com/office/powerpoint/2010/main" val="44432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There</a:t>
            </a:r>
            <a:r>
              <a:rPr lang="en-US" baseline="0" dirty="0" smtClean="0"/>
              <a:t> are some fundamental challenges in designing such kind of system. How do we design real-time feedback such that it is non-distracting, easy to process and effective in the real world. </a:t>
            </a:r>
          </a:p>
          <a:p>
            <a:pPr>
              <a:spcBef>
                <a:spcPts val="0"/>
              </a:spcBef>
              <a:buNone/>
            </a:pPr>
            <a:r>
              <a:rPr lang="en-US" baseline="0" dirty="0" smtClean="0"/>
              <a:t>What behaviors we should target? There are a lot of verbal and non-verbal behaviors on which users may want to improve. The next challenge is even if we give them the real-time feedback can they reflect on these in the real world?</a:t>
            </a:r>
            <a:endParaRPr dirty="0"/>
          </a:p>
        </p:txBody>
      </p:sp>
    </p:spTree>
    <p:extLst>
      <p:ext uri="{BB962C8B-B14F-4D97-AF65-F5344CB8AC3E}">
        <p14:creationId xmlns:p14="http://schemas.microsoft.com/office/powerpoint/2010/main" val="62606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Now lets talk about our system. This is our user interface. There is our virtual</a:t>
            </a:r>
            <a:r>
              <a:rPr lang="en-US" baseline="0" dirty="0" smtClean="0"/>
              <a:t> agent. People can have a conversation with this virtual agent. At the bottom of this interface you can see four icons which represents four non-verbal behaviors, eye-contact, smile, volume, and body language. </a:t>
            </a:r>
            <a:r>
              <a:rPr lang="en-US" dirty="0" smtClean="0"/>
              <a:t>The icons are green by default. During the conversation </a:t>
            </a:r>
            <a:r>
              <a:rPr lang="en-US" baseline="0" dirty="0" smtClean="0"/>
              <a:t>can go red prompting the user to adjust corresponding behavior. For example if the eye-contact icon turns red it means the user is not making enough eye contact. </a:t>
            </a:r>
            <a:endParaRPr dirty="0"/>
          </a:p>
        </p:txBody>
      </p:sp>
    </p:spTree>
    <p:extLst>
      <p:ext uri="{BB962C8B-B14F-4D97-AF65-F5344CB8AC3E}">
        <p14:creationId xmlns:p14="http://schemas.microsoft.com/office/powerpoint/2010/main" val="2128162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baseline="0" dirty="0" smtClean="0"/>
              <a:t>We only considered four non-verbal behavior because too many icons may put heavy cognitive loads on users and these behaviors are easy to identify. In future we’ll experiment with other non-verbal behaviors too. </a:t>
            </a:r>
            <a:endParaRPr dirty="0"/>
          </a:p>
        </p:txBody>
      </p:sp>
    </p:spTree>
    <p:extLst>
      <p:ext uri="{BB962C8B-B14F-4D97-AF65-F5344CB8AC3E}">
        <p14:creationId xmlns:p14="http://schemas.microsoft.com/office/powerpoint/2010/main" val="1980502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2" name="Shape 22"/>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a:spcBef>
                <a:spcPts val="0"/>
              </a:spcBef>
              <a:buNone/>
            </a:pPr>
            <a:endParaRPr dirty="0"/>
          </a:p>
        </p:txBody>
      </p:sp>
      <p:sp>
        <p:nvSpPr>
          <p:cNvPr id="36" name="Shape 36"/>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8.pn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2.jpg"/><Relationship Id="rId11" Type="http://schemas.openxmlformats.org/officeDocument/2006/relationships/image" Target="../media/image8.jpg"/><Relationship Id="rId5" Type="http://schemas.openxmlformats.org/officeDocument/2006/relationships/image" Target="../media/image21.pn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r>
              <a:rPr lang="en" sz="4800" dirty="0"/>
              <a:t>LISSA- Live Interactive Social Skill Assistance</a:t>
            </a:r>
          </a:p>
        </p:txBody>
      </p:sp>
      <p:sp>
        <p:nvSpPr>
          <p:cNvPr id="51" name="Shape 51"/>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lvl="0">
              <a:spcBef>
                <a:spcPts val="0"/>
              </a:spcBef>
              <a:buNone/>
            </a:pPr>
            <a:r>
              <a:rPr lang="en" sz="1800" dirty="0"/>
              <a:t>Mohammad Rafayet Ali, Dev Crasta, Li Jin, Agustin Baretto, Joshua Pachter, Ronald D. Rogge, Mohammed Ehsan Hoque</a:t>
            </a:r>
          </a:p>
        </p:txBody>
      </p:sp>
      <p:pic>
        <p:nvPicPr>
          <p:cNvPr id="4" name="Picture 3" descr="C:\Users\user\Desktop\UR.4col.v1.eps\UR.4col.v1\UR.4col.v1.eps"/>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838682" y="3832261"/>
            <a:ext cx="3264395" cy="681124"/>
          </a:xfrm>
          <a:prstGeom prst="rect">
            <a:avLst/>
          </a:prstGeom>
          <a:noFill/>
          <a:ln>
            <a:noFill/>
          </a:ln>
          <a:effectLst>
            <a:outerShdw dist="50800" algn="ctr" rotWithShape="0">
              <a:srgbClr val="000000">
                <a:alpha val="8000"/>
              </a:srgbClr>
            </a:outerShdw>
          </a:effectLst>
        </p:spPr>
      </p:pic>
      <p:pic>
        <p:nvPicPr>
          <p:cNvPr id="5" name="image02.png"/>
          <p:cNvPicPr/>
          <p:nvPr/>
        </p:nvPicPr>
        <p:blipFill>
          <a:blip r:embed="rId4"/>
          <a:srcRect/>
          <a:stretch>
            <a:fillRect/>
          </a:stretch>
        </p:blipFill>
        <p:spPr>
          <a:xfrm>
            <a:off x="5884984" y="3832261"/>
            <a:ext cx="2024931" cy="681124"/>
          </a:xfrm>
          <a:prstGeom prst="rect">
            <a:avLst/>
          </a:prstGeom>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Wizard of Oz</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66" y="1590423"/>
            <a:ext cx="4349076" cy="28993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1610389"/>
            <a:ext cx="4319127" cy="2879418"/>
          </a:xfrm>
          <a:prstGeom prst="rect">
            <a:avLst/>
          </a:prstGeom>
        </p:spPr>
      </p:pic>
    </p:spTree>
    <p:extLst>
      <p:ext uri="{BB962C8B-B14F-4D97-AF65-F5344CB8AC3E}">
        <p14:creationId xmlns:p14="http://schemas.microsoft.com/office/powerpoint/2010/main" val="3499451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 b="1"/>
              <a:t>Real-time Feedback</a:t>
            </a:r>
          </a:p>
          <a:p>
            <a:pPr>
              <a:spcBef>
                <a:spcPts val="0"/>
              </a:spcBef>
              <a:buNone/>
            </a:pPr>
            <a:endParaRPr/>
          </a:p>
        </p:txBody>
      </p:sp>
      <p:pic>
        <p:nvPicPr>
          <p:cNvPr id="99" name="Shape 99"/>
          <p:cNvPicPr preferRelativeResize="0"/>
          <p:nvPr/>
        </p:nvPicPr>
        <p:blipFill>
          <a:blip r:embed="rId3">
            <a:alphaModFix/>
          </a:blip>
          <a:stretch>
            <a:fillRect/>
          </a:stretch>
        </p:blipFill>
        <p:spPr>
          <a:xfrm>
            <a:off x="311700" y="1238125"/>
            <a:ext cx="5238750" cy="23717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b="1" dirty="0"/>
              <a:t>Running Conversation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639" y="938672"/>
            <a:ext cx="6454719" cy="4204828"/>
          </a:xfrm>
          <a:prstGeom prst="rect">
            <a:avLst/>
          </a:prstGeom>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b="1" dirty="0"/>
              <a:t>Running Conversation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65" y="989530"/>
            <a:ext cx="6527667" cy="4153970"/>
          </a:xfrm>
          <a:prstGeom prst="rect">
            <a:avLst/>
          </a:prstGeom>
        </p:spPr>
      </p:pic>
    </p:spTree>
    <p:extLst>
      <p:ext uri="{BB962C8B-B14F-4D97-AF65-F5344CB8AC3E}">
        <p14:creationId xmlns:p14="http://schemas.microsoft.com/office/powerpoint/2010/main" val="3561246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b="1"/>
              <a:t>Running Conversation</a:t>
            </a:r>
          </a:p>
        </p:txBody>
      </p:sp>
      <p:sp>
        <p:nvSpPr>
          <p:cNvPr id="2" name="TextBox 1"/>
          <p:cNvSpPr txBox="1"/>
          <p:nvPr/>
        </p:nvSpPr>
        <p:spPr>
          <a:xfrm>
            <a:off x="2168769" y="1219200"/>
            <a:ext cx="4317207" cy="307777"/>
          </a:xfrm>
          <a:prstGeom prst="rect">
            <a:avLst/>
          </a:prstGeom>
          <a:noFill/>
        </p:spPr>
        <p:txBody>
          <a:bodyPr wrap="none" rtlCol="0">
            <a:spAutoFit/>
          </a:bodyPr>
          <a:lstStyle/>
          <a:p>
            <a:r>
              <a:rPr lang="en-US" dirty="0" smtClean="0"/>
              <a:t>Have you seen the movie “Guardian of the Galaxy?”</a:t>
            </a:r>
            <a:endParaRPr lang="en-US" dirty="0"/>
          </a:p>
        </p:txBody>
      </p:sp>
      <p:sp>
        <p:nvSpPr>
          <p:cNvPr id="3" name="TextBox 2"/>
          <p:cNvSpPr txBox="1"/>
          <p:nvPr/>
        </p:nvSpPr>
        <p:spPr>
          <a:xfrm>
            <a:off x="311700" y="3259015"/>
            <a:ext cx="2690160" cy="523220"/>
          </a:xfrm>
          <a:prstGeom prst="rect">
            <a:avLst/>
          </a:prstGeom>
          <a:noFill/>
        </p:spPr>
        <p:txBody>
          <a:bodyPr wrap="none" rtlCol="0">
            <a:spAutoFit/>
          </a:bodyPr>
          <a:lstStyle/>
          <a:p>
            <a:r>
              <a:rPr lang="en-US" dirty="0" smtClean="0"/>
              <a:t>I’d rather not talk about myself</a:t>
            </a:r>
          </a:p>
          <a:p>
            <a:r>
              <a:rPr lang="en-US" dirty="0" smtClean="0"/>
              <a:t>I’d like to hear more about you?</a:t>
            </a:r>
            <a:endParaRPr lang="en-US" dirty="0"/>
          </a:p>
        </p:txBody>
      </p:sp>
      <p:sp>
        <p:nvSpPr>
          <p:cNvPr id="4" name="TextBox 3"/>
          <p:cNvSpPr txBox="1"/>
          <p:nvPr/>
        </p:nvSpPr>
        <p:spPr>
          <a:xfrm>
            <a:off x="3075051" y="3259015"/>
            <a:ext cx="1576072" cy="523220"/>
          </a:xfrm>
          <a:prstGeom prst="rect">
            <a:avLst/>
          </a:prstGeom>
          <a:noFill/>
        </p:spPr>
        <p:txBody>
          <a:bodyPr wrap="none" rtlCol="0">
            <a:spAutoFit/>
          </a:bodyPr>
          <a:lstStyle/>
          <a:p>
            <a:r>
              <a:rPr lang="en-US" dirty="0" smtClean="0"/>
              <a:t>I like books too, </a:t>
            </a:r>
          </a:p>
          <a:p>
            <a:r>
              <a:rPr lang="en-US" dirty="0" smtClean="0"/>
              <a:t>but I prefer movie</a:t>
            </a:r>
            <a:endParaRPr lang="en-US" dirty="0"/>
          </a:p>
        </p:txBody>
      </p:sp>
      <p:sp>
        <p:nvSpPr>
          <p:cNvPr id="5" name="TextBox 4"/>
          <p:cNvSpPr txBox="1"/>
          <p:nvPr/>
        </p:nvSpPr>
        <p:spPr>
          <a:xfrm>
            <a:off x="4839371" y="3259015"/>
            <a:ext cx="1646605" cy="523220"/>
          </a:xfrm>
          <a:prstGeom prst="rect">
            <a:avLst/>
          </a:prstGeom>
          <a:noFill/>
        </p:spPr>
        <p:txBody>
          <a:bodyPr wrap="none" rtlCol="0">
            <a:spAutoFit/>
          </a:bodyPr>
          <a:lstStyle/>
          <a:p>
            <a:r>
              <a:rPr lang="en-US" dirty="0" smtClean="0"/>
              <a:t>Then, what is your</a:t>
            </a:r>
          </a:p>
          <a:p>
            <a:r>
              <a:rPr lang="en-US" dirty="0" smtClean="0"/>
              <a:t> favorite move?</a:t>
            </a:r>
            <a:endParaRPr lang="en-US" dirty="0"/>
          </a:p>
        </p:txBody>
      </p:sp>
      <p:sp>
        <p:nvSpPr>
          <p:cNvPr id="6" name="TextBox 5"/>
          <p:cNvSpPr txBox="1"/>
          <p:nvPr/>
        </p:nvSpPr>
        <p:spPr>
          <a:xfrm>
            <a:off x="6674224" y="3259015"/>
            <a:ext cx="1665841" cy="523220"/>
          </a:xfrm>
          <a:prstGeom prst="rect">
            <a:avLst/>
          </a:prstGeom>
          <a:noFill/>
        </p:spPr>
        <p:txBody>
          <a:bodyPr wrap="none" rtlCol="0">
            <a:spAutoFit/>
          </a:bodyPr>
          <a:lstStyle/>
          <a:p>
            <a:r>
              <a:rPr lang="en-US" dirty="0" smtClean="0"/>
              <a:t>Who is your </a:t>
            </a:r>
          </a:p>
          <a:p>
            <a:r>
              <a:rPr lang="en-US" dirty="0" smtClean="0"/>
              <a:t>favorite character?</a:t>
            </a:r>
            <a:endParaRPr lang="en-US" dirty="0"/>
          </a:p>
        </p:txBody>
      </p:sp>
      <p:cxnSp>
        <p:nvCxnSpPr>
          <p:cNvPr id="8" name="Straight Arrow Connector 7"/>
          <p:cNvCxnSpPr>
            <a:stCxn id="2" idx="2"/>
            <a:endCxn id="3" idx="0"/>
          </p:cNvCxnSpPr>
          <p:nvPr/>
        </p:nvCxnSpPr>
        <p:spPr>
          <a:xfrm flipH="1">
            <a:off x="1656780" y="1526977"/>
            <a:ext cx="2670593" cy="17320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stCxn id="2" idx="2"/>
            <a:endCxn id="4" idx="0"/>
          </p:cNvCxnSpPr>
          <p:nvPr/>
        </p:nvCxnSpPr>
        <p:spPr>
          <a:xfrm flipH="1">
            <a:off x="3863087" y="1526977"/>
            <a:ext cx="464286" cy="17320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a:stCxn id="2" idx="2"/>
            <a:endCxn id="5" idx="0"/>
          </p:cNvCxnSpPr>
          <p:nvPr/>
        </p:nvCxnSpPr>
        <p:spPr>
          <a:xfrm>
            <a:off x="4327373" y="1526977"/>
            <a:ext cx="1335301" cy="17320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a:stCxn id="2" idx="2"/>
            <a:endCxn id="6" idx="0"/>
          </p:cNvCxnSpPr>
          <p:nvPr/>
        </p:nvCxnSpPr>
        <p:spPr>
          <a:xfrm>
            <a:off x="4327373" y="1526977"/>
            <a:ext cx="3179772" cy="17320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rot="19661511">
            <a:off x="1814646" y="2136896"/>
            <a:ext cx="2093843" cy="307777"/>
          </a:xfrm>
          <a:prstGeom prst="rect">
            <a:avLst/>
          </a:prstGeom>
          <a:noFill/>
        </p:spPr>
        <p:txBody>
          <a:bodyPr wrap="none" rtlCol="0">
            <a:spAutoFit/>
          </a:bodyPr>
          <a:lstStyle/>
          <a:p>
            <a:r>
              <a:rPr lang="en-US" dirty="0" smtClean="0">
                <a:solidFill>
                  <a:schemeClr val="accent5">
                    <a:lumMod val="75000"/>
                  </a:schemeClr>
                </a:solidFill>
              </a:rPr>
              <a:t>Are you into superhero?</a:t>
            </a:r>
            <a:endParaRPr lang="en-US" dirty="0">
              <a:solidFill>
                <a:schemeClr val="accent5">
                  <a:lumMod val="75000"/>
                </a:schemeClr>
              </a:solidFill>
            </a:endParaRPr>
          </a:p>
        </p:txBody>
      </p:sp>
      <p:sp>
        <p:nvSpPr>
          <p:cNvPr id="17" name="TextBox 16"/>
          <p:cNvSpPr txBox="1"/>
          <p:nvPr/>
        </p:nvSpPr>
        <p:spPr>
          <a:xfrm rot="17028792">
            <a:off x="3401444" y="2380052"/>
            <a:ext cx="1080745" cy="307777"/>
          </a:xfrm>
          <a:prstGeom prst="rect">
            <a:avLst/>
          </a:prstGeom>
          <a:noFill/>
        </p:spPr>
        <p:txBody>
          <a:bodyPr wrap="none" rtlCol="0">
            <a:spAutoFit/>
          </a:bodyPr>
          <a:lstStyle/>
          <a:p>
            <a:r>
              <a:rPr lang="en-US" dirty="0" smtClean="0">
                <a:solidFill>
                  <a:schemeClr val="accent5">
                    <a:lumMod val="75000"/>
                  </a:schemeClr>
                </a:solidFill>
              </a:rPr>
              <a:t>I like books</a:t>
            </a:r>
            <a:endParaRPr lang="en-US" dirty="0">
              <a:solidFill>
                <a:schemeClr val="accent5">
                  <a:lumMod val="75000"/>
                </a:schemeClr>
              </a:solidFill>
            </a:endParaRPr>
          </a:p>
        </p:txBody>
      </p:sp>
      <p:sp>
        <p:nvSpPr>
          <p:cNvPr id="18" name="TextBox 17"/>
          <p:cNvSpPr txBox="1"/>
          <p:nvPr/>
        </p:nvSpPr>
        <p:spPr>
          <a:xfrm rot="3036955">
            <a:off x="5065777" y="2337106"/>
            <a:ext cx="413896" cy="307777"/>
          </a:xfrm>
          <a:prstGeom prst="rect">
            <a:avLst/>
          </a:prstGeom>
          <a:noFill/>
        </p:spPr>
        <p:txBody>
          <a:bodyPr wrap="none" rtlCol="0">
            <a:spAutoFit/>
          </a:bodyPr>
          <a:lstStyle/>
          <a:p>
            <a:r>
              <a:rPr lang="en-US" dirty="0" smtClean="0">
                <a:solidFill>
                  <a:schemeClr val="accent5">
                    <a:lumMod val="75000"/>
                  </a:schemeClr>
                </a:solidFill>
              </a:rPr>
              <a:t>No</a:t>
            </a:r>
            <a:endParaRPr lang="en-US" dirty="0">
              <a:solidFill>
                <a:schemeClr val="accent5">
                  <a:lumMod val="75000"/>
                </a:schemeClr>
              </a:solidFill>
            </a:endParaRPr>
          </a:p>
        </p:txBody>
      </p:sp>
      <p:sp>
        <p:nvSpPr>
          <p:cNvPr id="19" name="TextBox 18"/>
          <p:cNvSpPr txBox="1"/>
          <p:nvPr/>
        </p:nvSpPr>
        <p:spPr>
          <a:xfrm rot="1950565">
            <a:off x="5892412" y="2233397"/>
            <a:ext cx="494046" cy="307777"/>
          </a:xfrm>
          <a:prstGeom prst="rect">
            <a:avLst/>
          </a:prstGeom>
          <a:noFill/>
        </p:spPr>
        <p:txBody>
          <a:bodyPr wrap="none" rtlCol="0">
            <a:spAutoFit/>
          </a:bodyPr>
          <a:lstStyle/>
          <a:p>
            <a:r>
              <a:rPr lang="en-US" dirty="0" smtClean="0">
                <a:solidFill>
                  <a:schemeClr val="accent5">
                    <a:lumMod val="75000"/>
                  </a:schemeClr>
                </a:solidFill>
              </a:rPr>
              <a:t>Yes</a:t>
            </a:r>
            <a:endParaRPr lang="en-US" dirty="0">
              <a:solidFill>
                <a:schemeClr val="accent5">
                  <a:lumMod val="75000"/>
                </a:schemeClr>
              </a:solidFill>
            </a:endParaRPr>
          </a:p>
        </p:txBody>
      </p:sp>
      <p:cxnSp>
        <p:nvCxnSpPr>
          <p:cNvPr id="21" name="Elbow Connector 20"/>
          <p:cNvCxnSpPr>
            <a:stCxn id="3" idx="1"/>
            <a:endCxn id="2" idx="1"/>
          </p:cNvCxnSpPr>
          <p:nvPr/>
        </p:nvCxnSpPr>
        <p:spPr>
          <a:xfrm rot="10800000" flipH="1">
            <a:off x="311699" y="1373089"/>
            <a:ext cx="1857069" cy="2147536"/>
          </a:xfrm>
          <a:prstGeom prst="bentConnector3">
            <a:avLst>
              <a:gd name="adj1" fmla="val -5997"/>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Summary Post Feedback</a:t>
            </a:r>
            <a:endParaRPr lang="en-US" dirty="0"/>
          </a:p>
        </p:txBody>
      </p:sp>
      <p:sp>
        <p:nvSpPr>
          <p:cNvPr id="4" name="TextBox 3"/>
          <p:cNvSpPr txBox="1"/>
          <p:nvPr/>
        </p:nvSpPr>
        <p:spPr>
          <a:xfrm>
            <a:off x="855784" y="1312985"/>
            <a:ext cx="960519" cy="307777"/>
          </a:xfrm>
          <a:prstGeom prst="rect">
            <a:avLst/>
          </a:prstGeom>
          <a:noFill/>
        </p:spPr>
        <p:txBody>
          <a:bodyPr wrap="none" rtlCol="0">
            <a:spAutoFit/>
          </a:bodyPr>
          <a:lstStyle/>
          <a:p>
            <a:r>
              <a:rPr lang="en-US" dirty="0" smtClean="0"/>
              <a:t>Reminder</a:t>
            </a:r>
            <a:endParaRPr lang="en-US" dirty="0"/>
          </a:p>
        </p:txBody>
      </p:sp>
      <p:sp>
        <p:nvSpPr>
          <p:cNvPr id="5" name="TextBox 4"/>
          <p:cNvSpPr txBox="1"/>
          <p:nvPr/>
        </p:nvSpPr>
        <p:spPr>
          <a:xfrm>
            <a:off x="3590774" y="1312983"/>
            <a:ext cx="1160895" cy="307777"/>
          </a:xfrm>
          <a:prstGeom prst="rect">
            <a:avLst/>
          </a:prstGeom>
          <a:noFill/>
        </p:spPr>
        <p:txBody>
          <a:bodyPr wrap="none" rtlCol="0">
            <a:spAutoFit/>
          </a:bodyPr>
          <a:lstStyle/>
          <a:p>
            <a:r>
              <a:rPr lang="en-US" dirty="0" smtClean="0"/>
              <a:t>Best Streak </a:t>
            </a:r>
            <a:endParaRPr lang="en-US" dirty="0"/>
          </a:p>
        </p:txBody>
      </p:sp>
      <p:sp>
        <p:nvSpPr>
          <p:cNvPr id="6" name="TextBox 5"/>
          <p:cNvSpPr txBox="1"/>
          <p:nvPr/>
        </p:nvSpPr>
        <p:spPr>
          <a:xfrm>
            <a:off x="5756032" y="1283509"/>
            <a:ext cx="1338828" cy="307777"/>
          </a:xfrm>
          <a:prstGeom prst="rect">
            <a:avLst/>
          </a:prstGeom>
          <a:noFill/>
        </p:spPr>
        <p:txBody>
          <a:bodyPr wrap="none" rtlCol="0">
            <a:spAutoFit/>
          </a:bodyPr>
          <a:lstStyle/>
          <a:p>
            <a:r>
              <a:rPr lang="en-US" dirty="0" smtClean="0"/>
              <a:t>Response Lag</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656" y="1717088"/>
            <a:ext cx="2125130" cy="1476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932" y="1573088"/>
            <a:ext cx="1977268" cy="1800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793" y="1671887"/>
            <a:ext cx="2630110" cy="1656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3199" y="3352321"/>
            <a:ext cx="6717600" cy="1620000"/>
          </a:xfrm>
          <a:prstGeom prst="rect">
            <a:avLst/>
          </a:prstGeom>
        </p:spPr>
      </p:pic>
      <p:sp>
        <p:nvSpPr>
          <p:cNvPr id="11" name="TextBox 10"/>
          <p:cNvSpPr txBox="1"/>
          <p:nvPr/>
        </p:nvSpPr>
        <p:spPr>
          <a:xfrm>
            <a:off x="175846" y="2274277"/>
            <a:ext cx="822661" cy="523220"/>
          </a:xfrm>
          <a:prstGeom prst="rect">
            <a:avLst/>
          </a:prstGeom>
          <a:noFill/>
        </p:spPr>
        <p:txBody>
          <a:bodyPr wrap="none" rtlCol="0">
            <a:spAutoFit/>
          </a:bodyPr>
          <a:lstStyle/>
          <a:p>
            <a:r>
              <a:rPr lang="en-US" dirty="0" smtClean="0"/>
              <a:t>First </a:t>
            </a:r>
          </a:p>
          <a:p>
            <a:r>
              <a:rPr lang="en-US" dirty="0" smtClean="0"/>
              <a:t>Session</a:t>
            </a:r>
            <a:endParaRPr lang="en-US" dirty="0"/>
          </a:p>
        </p:txBody>
      </p:sp>
      <p:sp>
        <p:nvSpPr>
          <p:cNvPr id="12" name="TextBox 11"/>
          <p:cNvSpPr txBox="1"/>
          <p:nvPr/>
        </p:nvSpPr>
        <p:spPr>
          <a:xfrm>
            <a:off x="175846" y="3897417"/>
            <a:ext cx="841897" cy="523220"/>
          </a:xfrm>
          <a:prstGeom prst="rect">
            <a:avLst/>
          </a:prstGeom>
          <a:noFill/>
        </p:spPr>
        <p:txBody>
          <a:bodyPr wrap="none" rtlCol="0">
            <a:spAutoFit/>
          </a:bodyPr>
          <a:lstStyle/>
          <a:p>
            <a:r>
              <a:rPr lang="en-US" dirty="0" smtClean="0"/>
              <a:t>Second </a:t>
            </a:r>
          </a:p>
          <a:p>
            <a:r>
              <a:rPr lang="en-US" dirty="0" smtClean="0"/>
              <a:t>Session</a:t>
            </a:r>
            <a:endParaRPr lang="en-US" dirty="0"/>
          </a:p>
        </p:txBody>
      </p:sp>
    </p:spTree>
    <p:extLst>
      <p:ext uri="{BB962C8B-B14F-4D97-AF65-F5344CB8AC3E}">
        <p14:creationId xmlns:p14="http://schemas.microsoft.com/office/powerpoint/2010/main" val="40762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a:t>
            </a:r>
            <a:endParaRPr lang="en-US"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en-US" sz="2000" dirty="0" smtClean="0">
                <a:solidFill>
                  <a:schemeClr val="tx1"/>
                </a:solidFill>
              </a:rPr>
              <a:t>In the context of speed date</a:t>
            </a:r>
          </a:p>
          <a:p>
            <a:pPr marL="285750" indent="-285750">
              <a:buFont typeface="Arial" panose="020B0604020202020204" pitchFamily="34" charset="0"/>
              <a:buChar char="•"/>
            </a:pPr>
            <a:r>
              <a:rPr lang="en-US" sz="2000" dirty="0" smtClean="0">
                <a:solidFill>
                  <a:schemeClr val="tx1"/>
                </a:solidFill>
              </a:rPr>
              <a:t>Measurable behaviors and outcomes</a:t>
            </a:r>
          </a:p>
          <a:p>
            <a:pPr marL="285750" indent="-285750">
              <a:buFont typeface="Arial" panose="020B0604020202020204" pitchFamily="34" charset="0"/>
              <a:buChar char="•"/>
            </a:pPr>
            <a:r>
              <a:rPr lang="en-US" sz="2000" dirty="0" smtClean="0">
                <a:solidFill>
                  <a:schemeClr val="tx1"/>
                </a:solidFill>
              </a:rPr>
              <a:t>Control for variables. </a:t>
            </a:r>
            <a:endParaRPr lang="en-US" sz="2000" dirty="0">
              <a:solidFill>
                <a:schemeClr val="tx1"/>
              </a:solidFill>
            </a:endParaRPr>
          </a:p>
        </p:txBody>
      </p:sp>
    </p:spTree>
    <p:extLst>
      <p:ext uri="{BB962C8B-B14F-4D97-AF65-F5344CB8AC3E}">
        <p14:creationId xmlns:p14="http://schemas.microsoft.com/office/powerpoint/2010/main" val="12397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b="1"/>
              <a:t>Participants</a:t>
            </a:r>
          </a:p>
        </p:txBody>
      </p:sp>
      <p:sp>
        <p:nvSpPr>
          <p:cNvPr id="117" name="Shape 117"/>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685800" lvl="0" indent="-457200" rtl="0">
              <a:spcBef>
                <a:spcPts val="0"/>
              </a:spcBef>
              <a:buClr>
                <a:srgbClr val="000000"/>
              </a:buClr>
              <a:buSzPct val="100000"/>
              <a:buFont typeface="Arial" panose="020B0604020202020204" pitchFamily="34" charset="0"/>
              <a:buChar char="•"/>
            </a:pPr>
            <a:r>
              <a:rPr lang="en" sz="2500" dirty="0">
                <a:solidFill>
                  <a:srgbClr val="000000"/>
                </a:solidFill>
              </a:rPr>
              <a:t>47 male undergraduate </a:t>
            </a:r>
            <a:r>
              <a:rPr lang="en" sz="2500" dirty="0" smtClean="0">
                <a:solidFill>
                  <a:srgbClr val="000000"/>
                </a:solidFill>
              </a:rPr>
              <a:t>students</a:t>
            </a:r>
          </a:p>
          <a:p>
            <a:pPr marL="685800" lvl="0" indent="-457200" rtl="0">
              <a:spcBef>
                <a:spcPts val="0"/>
              </a:spcBef>
              <a:buClr>
                <a:srgbClr val="000000"/>
              </a:buClr>
              <a:buSzPct val="100000"/>
              <a:buFont typeface="Arial" panose="020B0604020202020204" pitchFamily="34" charset="0"/>
              <a:buChar char="•"/>
            </a:pPr>
            <a:r>
              <a:rPr lang="en" sz="2500" dirty="0" smtClean="0">
                <a:solidFill>
                  <a:srgbClr val="000000"/>
                </a:solidFill>
              </a:rPr>
              <a:t>8 female research assistants</a:t>
            </a:r>
          </a:p>
          <a:p>
            <a:pPr marL="514350" lvl="8" indent="-285750">
              <a:buClr>
                <a:srgbClr val="000000"/>
              </a:buClr>
              <a:buSzPct val="100000"/>
              <a:buFont typeface="Courier New" panose="02070309020205020404" pitchFamily="49" charset="0"/>
              <a:buChar char="o"/>
            </a:pPr>
            <a:r>
              <a:rPr lang="en" sz="1700" dirty="0" smtClean="0">
                <a:solidFill>
                  <a:srgbClr val="000000"/>
                </a:solidFill>
              </a:rPr>
              <a:t>Trained to conduct speed dates</a:t>
            </a:r>
          </a:p>
          <a:p>
            <a:pPr marL="514350" lvl="8" indent="-285750">
              <a:buClr>
                <a:srgbClr val="000000"/>
              </a:buClr>
              <a:buSzPct val="100000"/>
              <a:buFont typeface="Courier New" panose="02070309020205020404" pitchFamily="49" charset="0"/>
              <a:buChar char="o"/>
            </a:pPr>
            <a:r>
              <a:rPr lang="en" sz="1700" dirty="0" smtClean="0">
                <a:solidFill>
                  <a:srgbClr val="000000"/>
                </a:solidFill>
              </a:rPr>
              <a:t>Consistent throughout the study</a:t>
            </a:r>
            <a:endParaRPr lang="en" sz="1700" dirty="0">
              <a:solidFill>
                <a:srgbClr val="000000"/>
              </a:solidFill>
            </a:endParaRPr>
          </a:p>
          <a:p>
            <a:pPr marL="685800" lvl="0" indent="-457200" rtl="0">
              <a:spcBef>
                <a:spcPts val="0"/>
              </a:spcBef>
              <a:buClr>
                <a:srgbClr val="000000"/>
              </a:buClr>
              <a:buSzPct val="100000"/>
              <a:buFont typeface="Arial" panose="020B0604020202020204" pitchFamily="34" charset="0"/>
              <a:buChar char="•"/>
            </a:pPr>
            <a:r>
              <a:rPr lang="en" sz="2500" dirty="0">
                <a:solidFill>
                  <a:srgbClr val="000000"/>
                </a:solidFill>
              </a:rPr>
              <a:t>18 years old or </a:t>
            </a:r>
            <a:r>
              <a:rPr lang="en" sz="2500" dirty="0" smtClean="0">
                <a:solidFill>
                  <a:srgbClr val="000000"/>
                </a:solidFill>
              </a:rPr>
              <a:t>older and Native </a:t>
            </a:r>
            <a:r>
              <a:rPr lang="en" sz="2500" dirty="0">
                <a:solidFill>
                  <a:srgbClr val="000000"/>
                </a:solidFill>
              </a:rPr>
              <a:t>English speakers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session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323" y="1017724"/>
            <a:ext cx="5351352" cy="3960000"/>
          </a:xfrm>
          <a:prstGeom prst="rect">
            <a:avLst/>
          </a:prstGeom>
        </p:spPr>
      </p:pic>
    </p:spTree>
    <p:extLst>
      <p:ext uri="{BB962C8B-B14F-4D97-AF65-F5344CB8AC3E}">
        <p14:creationId xmlns:p14="http://schemas.microsoft.com/office/powerpoint/2010/main" val="2268901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Study</a:t>
            </a:r>
            <a:endParaRPr lang="en-US" b="1"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296" y="3859091"/>
            <a:ext cx="360000" cy="360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296" y="3278596"/>
            <a:ext cx="360000" cy="3600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408" y="2765004"/>
            <a:ext cx="360000" cy="3600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3296" y="2229508"/>
            <a:ext cx="360000" cy="36000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3296" y="3863566"/>
            <a:ext cx="360000" cy="360000"/>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296" y="3278701"/>
            <a:ext cx="360000" cy="36000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3296" y="2765004"/>
            <a:ext cx="360000" cy="360000"/>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3296" y="2245963"/>
            <a:ext cx="360000" cy="36000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1032" y="3822458"/>
            <a:ext cx="360000" cy="36000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6920" y="3822458"/>
            <a:ext cx="360000" cy="360000"/>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1999" y="2204855"/>
            <a:ext cx="360000" cy="360000"/>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1032" y="2204855"/>
            <a:ext cx="360000" cy="360000"/>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0570" y="1711364"/>
            <a:ext cx="462857" cy="360000"/>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1032" y="4315618"/>
            <a:ext cx="360000" cy="360000"/>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66920" y="4331714"/>
            <a:ext cx="509171" cy="3600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053" y="3872078"/>
            <a:ext cx="360000" cy="360000"/>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053" y="3316337"/>
            <a:ext cx="360000" cy="360000"/>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053" y="2760596"/>
            <a:ext cx="360000" cy="360000"/>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9053" y="2241555"/>
            <a:ext cx="360000" cy="360000"/>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4941" y="3859158"/>
            <a:ext cx="360000" cy="360000"/>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4941" y="3274293"/>
            <a:ext cx="360000" cy="3600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4941" y="2760596"/>
            <a:ext cx="360000" cy="36000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4941" y="2241555"/>
            <a:ext cx="360000" cy="360000"/>
          </a:xfrm>
          <a:prstGeom prst="rect">
            <a:avLst/>
          </a:prstGeom>
        </p:spPr>
      </p:pic>
      <p:cxnSp>
        <p:nvCxnSpPr>
          <p:cNvPr id="42" name="Elbow Connector 41"/>
          <p:cNvCxnSpPr/>
          <p:nvPr/>
        </p:nvCxnSpPr>
        <p:spPr>
          <a:xfrm flipV="1">
            <a:off x="2993502" y="2433009"/>
            <a:ext cx="847323" cy="68758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rot="16200000" flipH="1">
            <a:off x="3069885" y="3456914"/>
            <a:ext cx="1069476" cy="381611"/>
          </a:xfrm>
          <a:prstGeom prst="bentConnector3">
            <a:avLst>
              <a:gd name="adj1" fmla="val 10091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p:cNvCxnSpPr/>
          <p:nvPr/>
        </p:nvCxnSpPr>
        <p:spPr>
          <a:xfrm>
            <a:off x="4976091" y="2384855"/>
            <a:ext cx="911001" cy="88943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64"/>
          <p:cNvCxnSpPr/>
          <p:nvPr/>
        </p:nvCxnSpPr>
        <p:spPr>
          <a:xfrm rot="5400000" flipH="1" flipV="1">
            <a:off x="4809703" y="3560573"/>
            <a:ext cx="908167" cy="335609"/>
          </a:xfrm>
          <a:prstGeom prst="bentConnector3">
            <a:avLst>
              <a:gd name="adj1" fmla="val 1354"/>
            </a:avLst>
          </a:prstGeom>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998077" y="1690357"/>
            <a:ext cx="1130438" cy="523220"/>
          </a:xfrm>
          <a:prstGeom prst="rect">
            <a:avLst/>
          </a:prstGeom>
          <a:noFill/>
        </p:spPr>
        <p:txBody>
          <a:bodyPr wrap="none" rtlCol="0">
            <a:spAutoFit/>
          </a:bodyPr>
          <a:lstStyle/>
          <a:p>
            <a:r>
              <a:rPr lang="en-US" dirty="0" smtClean="0"/>
              <a:t>Speed Date</a:t>
            </a:r>
          </a:p>
          <a:p>
            <a:r>
              <a:rPr lang="en-US" dirty="0" smtClean="0"/>
              <a:t>Round 1</a:t>
            </a:r>
            <a:endParaRPr lang="en-US" dirty="0"/>
          </a:p>
        </p:txBody>
      </p:sp>
      <p:sp>
        <p:nvSpPr>
          <p:cNvPr id="69" name="TextBox 68"/>
          <p:cNvSpPr txBox="1"/>
          <p:nvPr/>
        </p:nvSpPr>
        <p:spPr>
          <a:xfrm>
            <a:off x="5853834" y="1707938"/>
            <a:ext cx="1130438" cy="523220"/>
          </a:xfrm>
          <a:prstGeom prst="rect">
            <a:avLst/>
          </a:prstGeom>
          <a:noFill/>
        </p:spPr>
        <p:txBody>
          <a:bodyPr wrap="none" rtlCol="0">
            <a:spAutoFit/>
          </a:bodyPr>
          <a:lstStyle/>
          <a:p>
            <a:r>
              <a:rPr lang="en-US" dirty="0" smtClean="0"/>
              <a:t>Speed Date</a:t>
            </a:r>
          </a:p>
          <a:p>
            <a:r>
              <a:rPr lang="en-US" dirty="0" smtClean="0"/>
              <a:t>Round 2</a:t>
            </a:r>
            <a:endParaRPr lang="en-US" dirty="0"/>
          </a:p>
        </p:txBody>
      </p:sp>
    </p:spTree>
    <p:extLst>
      <p:ext uri="{BB962C8B-B14F-4D97-AF65-F5344CB8AC3E}">
        <p14:creationId xmlns:p14="http://schemas.microsoft.com/office/powerpoint/2010/main" val="41799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5.55112E-17 -4.93827E-6 L -0.00087 0.31019 " pathEditMode="relative" rAng="0" ptsTypes="AA">
                                      <p:cBhvr>
                                        <p:cTn id="18" dur="2000" fill="hold"/>
                                        <p:tgtEl>
                                          <p:spTgt spid="23"/>
                                        </p:tgtEl>
                                        <p:attrNameLst>
                                          <p:attrName>ppt_x</p:attrName>
                                          <p:attrName>ppt_y</p:attrName>
                                        </p:attrNameLst>
                                      </p:cBhvr>
                                      <p:rCtr x="-52" y="15494"/>
                                    </p:animMotion>
                                  </p:childTnLst>
                                </p:cTn>
                              </p:par>
                              <p:par>
                                <p:cTn id="19" presetID="64" presetClass="path" presetSubtype="0" accel="50000" decel="50000" fill="hold" nodeType="withEffect">
                                  <p:stCondLst>
                                    <p:cond delay="0"/>
                                  </p:stCondLst>
                                  <p:childTnLst>
                                    <p:animMotion origin="layout" path="M 5.55112E-17 -8.64198E-7 L -1.94444E-6 -0.10092 " pathEditMode="relative" rAng="0" ptsTypes="AA">
                                      <p:cBhvr>
                                        <p:cTn id="20" dur="1600" fill="hold"/>
                                        <p:tgtEl>
                                          <p:spTgt spid="22"/>
                                        </p:tgtEl>
                                        <p:attrNameLst>
                                          <p:attrName>ppt_x</p:attrName>
                                          <p:attrName>ppt_y</p:attrName>
                                        </p:attrNameLst>
                                      </p:cBhvr>
                                      <p:rCtr x="-52" y="-4969"/>
                                    </p:animMotion>
                                  </p:childTnLst>
                                </p:cTn>
                              </p:par>
                              <p:par>
                                <p:cTn id="21" presetID="64" presetClass="path" presetSubtype="0" accel="50000" decel="50000" fill="hold" nodeType="withEffect">
                                  <p:stCondLst>
                                    <p:cond delay="0"/>
                                  </p:stCondLst>
                                  <p:childTnLst>
                                    <p:animMotion origin="layout" path="M 5.55112E-17 -2.22222E-6 L 1.94444E-6 -0.09969 " pathEditMode="relative" rAng="0" ptsTypes="AA">
                                      <p:cBhvr>
                                        <p:cTn id="22" dur="2000" fill="hold"/>
                                        <p:tgtEl>
                                          <p:spTgt spid="21"/>
                                        </p:tgtEl>
                                        <p:attrNameLst>
                                          <p:attrName>ppt_x</p:attrName>
                                          <p:attrName>ppt_y</p:attrName>
                                        </p:attrNameLst>
                                      </p:cBhvr>
                                      <p:rCtr x="35" y="-5556"/>
                                    </p:animMotion>
                                  </p:childTnLst>
                                </p:cTn>
                              </p:par>
                              <p:par>
                                <p:cTn id="23" presetID="64" presetClass="path" presetSubtype="0" accel="50000" decel="50000" fill="hold" nodeType="withEffect">
                                  <p:stCondLst>
                                    <p:cond delay="0"/>
                                  </p:stCondLst>
                                  <p:childTnLst>
                                    <p:animMotion origin="layout" path="M 5.55112E-17 -1.11111E-6 L 3.88889E-6 -0.11389 " pathEditMode="relative" rAng="0" ptsTypes="AA">
                                      <p:cBhvr>
                                        <p:cTn id="24" dur="2000" fill="hold"/>
                                        <p:tgtEl>
                                          <p:spTgt spid="20"/>
                                        </p:tgtEl>
                                        <p:attrNameLst>
                                          <p:attrName>ppt_x</p:attrName>
                                          <p:attrName>ppt_y</p:attrName>
                                        </p:attrNameLst>
                                      </p:cBhvr>
                                      <p:rCtr x="87" y="-5802"/>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355575" y="466975"/>
            <a:ext cx="8520599" cy="572699"/>
          </a:xfrm>
          <a:prstGeom prst="rect">
            <a:avLst/>
          </a:prstGeom>
        </p:spPr>
        <p:txBody>
          <a:bodyPr lIns="91425" tIns="91425" rIns="91425" bIns="91425" anchor="t" anchorCtr="0">
            <a:noAutofit/>
          </a:bodyPr>
          <a:lstStyle/>
          <a:p>
            <a:pPr>
              <a:spcBef>
                <a:spcPts val="0"/>
              </a:spcBef>
              <a:buNone/>
            </a:pPr>
            <a:r>
              <a:rPr lang="en" b="1" dirty="0"/>
              <a:t>Motivation &amp; Background</a:t>
            </a:r>
          </a:p>
        </p:txBody>
      </p:sp>
      <p:sp>
        <p:nvSpPr>
          <p:cNvPr id="57" name="Shape 57"/>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71500" lvl="0" indent="-342900" rtl="0">
              <a:spcBef>
                <a:spcPts val="0"/>
              </a:spcBef>
              <a:buClr>
                <a:srgbClr val="000000"/>
              </a:buClr>
              <a:buSzPct val="100000"/>
              <a:buFont typeface="Arial" panose="020B0604020202020204" pitchFamily="34" charset="0"/>
              <a:buChar char="•"/>
            </a:pPr>
            <a:r>
              <a:rPr lang="en" sz="2400" dirty="0">
                <a:solidFill>
                  <a:srgbClr val="000000"/>
                </a:solidFill>
              </a:rPr>
              <a:t> People often desire help improving their social </a:t>
            </a:r>
            <a:r>
              <a:rPr lang="en" sz="2400" dirty="0" smtClean="0">
                <a:solidFill>
                  <a:srgbClr val="000000"/>
                </a:solidFill>
              </a:rPr>
              <a:t>skills</a:t>
            </a:r>
          </a:p>
          <a:p>
            <a:pPr marL="571500" indent="-342900">
              <a:buClr>
                <a:srgbClr val="000000"/>
              </a:buClr>
              <a:buFont typeface="Arial" panose="020B0604020202020204" pitchFamily="34" charset="0"/>
              <a:buChar char="•"/>
            </a:pPr>
            <a:r>
              <a:rPr lang="en" sz="2400" dirty="0">
                <a:solidFill>
                  <a:srgbClr val="000000"/>
                </a:solidFill>
              </a:rPr>
              <a:t> Lack of resources and </a:t>
            </a:r>
            <a:r>
              <a:rPr lang="en" sz="2400" dirty="0" smtClean="0">
                <a:solidFill>
                  <a:srgbClr val="000000"/>
                </a:solidFill>
              </a:rPr>
              <a:t>availability</a:t>
            </a:r>
          </a:p>
          <a:p>
            <a:pPr marL="571500" indent="-342900">
              <a:buClr>
                <a:srgbClr val="000000"/>
              </a:buClr>
              <a:buFont typeface="Arial" panose="020B0604020202020204" pitchFamily="34" charset="0"/>
              <a:buChar char="•"/>
            </a:pPr>
            <a:r>
              <a:rPr lang="en" sz="2400" dirty="0" smtClean="0">
                <a:solidFill>
                  <a:srgbClr val="000000"/>
                </a:solidFill>
              </a:rPr>
              <a:t>Social Stigma </a:t>
            </a:r>
          </a:p>
          <a:p>
            <a:pPr marL="571500" indent="-342900">
              <a:buClr>
                <a:srgbClr val="000000"/>
              </a:buClr>
              <a:buFont typeface="Arial" panose="020B0604020202020204" pitchFamily="34" charset="0"/>
              <a:buChar char="•"/>
            </a:pPr>
            <a:r>
              <a:rPr lang="en" sz="2400" dirty="0" smtClean="0">
                <a:solidFill>
                  <a:srgbClr val="000000"/>
                </a:solidFill>
              </a:rPr>
              <a:t>Expensive</a:t>
            </a:r>
          </a:p>
          <a:p>
            <a:pPr marL="571500" indent="-342900">
              <a:buClr>
                <a:srgbClr val="000000"/>
              </a:buClr>
              <a:buFont typeface="Arial" panose="020B0604020202020204" pitchFamily="34" charset="0"/>
              <a:buChar char="•"/>
            </a:pPr>
            <a:endParaRPr lang="en" sz="2400" dirty="0">
              <a:solidFill>
                <a:srgbClr val="000000"/>
              </a:solidFill>
            </a:endParaRPr>
          </a:p>
          <a:p>
            <a:pPr marL="571500" lvl="0" indent="-342900" rtl="0">
              <a:spcBef>
                <a:spcPts val="0"/>
              </a:spcBef>
              <a:buClr>
                <a:srgbClr val="000000"/>
              </a:buClr>
              <a:buSzPct val="100000"/>
              <a:buFont typeface="Arial" panose="020B0604020202020204" pitchFamily="34" charset="0"/>
              <a:buChar char="•"/>
            </a:pPr>
            <a:endParaRPr lang="en" sz="2500" dirty="0" smtClean="0">
              <a:solidFill>
                <a:srgbClr val="000000"/>
              </a:solidFill>
            </a:endParaRPr>
          </a:p>
          <a:p>
            <a:pPr marL="571500" lvl="0" indent="-342900" rtl="0">
              <a:spcBef>
                <a:spcPts val="0"/>
              </a:spcBef>
              <a:buClr>
                <a:srgbClr val="000000"/>
              </a:buClr>
              <a:buSzPct val="100000"/>
              <a:buFont typeface="Arial" panose="020B0604020202020204" pitchFamily="34" charset="0"/>
              <a:buChar char="•"/>
            </a:pPr>
            <a:endParaRPr lang="en" sz="2500" dirty="0" smtClean="0">
              <a:solidFill>
                <a:srgbClr val="000000"/>
              </a:solidFill>
            </a:endParaRPr>
          </a:p>
          <a:p>
            <a:pPr marL="571500" lvl="0" indent="-342900" rtl="0">
              <a:spcBef>
                <a:spcPts val="0"/>
              </a:spcBef>
              <a:buClr>
                <a:srgbClr val="000000"/>
              </a:buClr>
              <a:buSzPct val="100000"/>
              <a:buFont typeface="Arial" panose="020B0604020202020204" pitchFamily="34" charset="0"/>
              <a:buChar char="•"/>
            </a:pPr>
            <a:endParaRPr lang="en" sz="2500" dirty="0">
              <a:solidFill>
                <a:srgbClr val="000000"/>
              </a:solidFill>
            </a:endParaRPr>
          </a:p>
          <a:p>
            <a:pPr lvl="0" rtl="0">
              <a:spcBef>
                <a:spcPts val="0"/>
              </a:spcBef>
              <a:buNone/>
            </a:pPr>
            <a:endParaRPr sz="2500" dirty="0">
              <a:solidFill>
                <a:srgbClr val="000000"/>
              </a:solidFill>
            </a:endParaRPr>
          </a:p>
          <a:p>
            <a:pPr lvl="0">
              <a:spcBef>
                <a:spcPts val="0"/>
              </a:spcBef>
              <a:buNone/>
            </a:pPr>
            <a:endParaRPr sz="2500"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336" y="2673105"/>
            <a:ext cx="4320000" cy="21600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Speed date (round 1)</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38" y="1554252"/>
            <a:ext cx="4241085" cy="28273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660" y="1554252"/>
            <a:ext cx="4289459" cy="2859639"/>
          </a:xfrm>
          <a:prstGeom prst="rect">
            <a:avLst/>
          </a:prstGeom>
        </p:spPr>
      </p:pic>
    </p:spTree>
    <p:extLst>
      <p:ext uri="{BB962C8B-B14F-4D97-AF65-F5344CB8AC3E}">
        <p14:creationId xmlns:p14="http://schemas.microsoft.com/office/powerpoint/2010/main" val="1396159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b="1"/>
              <a:t>Rating Scheme</a:t>
            </a:r>
          </a:p>
        </p:txBody>
      </p:sp>
      <p:sp>
        <p:nvSpPr>
          <p:cNvPr id="123" name="Shape 123"/>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lvl="0" rtl="0">
              <a:lnSpc>
                <a:spcPct val="100000"/>
              </a:lnSpc>
              <a:spcBef>
                <a:spcPts val="600"/>
              </a:spcBef>
              <a:spcAft>
                <a:spcPts val="0"/>
              </a:spcAft>
              <a:buClr>
                <a:schemeClr val="dk1"/>
              </a:buClr>
              <a:buSzPct val="55000"/>
              <a:buFont typeface="Arial"/>
              <a:buNone/>
            </a:pPr>
            <a:r>
              <a:rPr lang="en" sz="2000" dirty="0">
                <a:solidFill>
                  <a:schemeClr val="dk1"/>
                </a:solidFill>
              </a:rPr>
              <a:t>CSRS: Conversational Skills Rating Scale</a:t>
            </a:r>
          </a:p>
          <a:p>
            <a:pPr lvl="0" rtl="0">
              <a:lnSpc>
                <a:spcPct val="100000"/>
              </a:lnSpc>
              <a:spcBef>
                <a:spcPts val="600"/>
              </a:spcBef>
              <a:spcAft>
                <a:spcPts val="0"/>
              </a:spcAft>
              <a:buClr>
                <a:schemeClr val="dk1"/>
              </a:buClr>
              <a:buSzPct val="55000"/>
              <a:buFont typeface="Arial"/>
              <a:buNone/>
            </a:pPr>
            <a:r>
              <a:rPr lang="en" sz="2000" dirty="0" smtClean="0">
                <a:solidFill>
                  <a:schemeClr val="dk1"/>
                </a:solidFill>
              </a:rPr>
              <a:t>Our </a:t>
            </a:r>
            <a:r>
              <a:rPr lang="en" sz="2000" dirty="0">
                <a:solidFill>
                  <a:schemeClr val="dk1"/>
                </a:solidFill>
              </a:rPr>
              <a:t>questions:</a:t>
            </a:r>
          </a:p>
          <a:p>
            <a:pPr marL="457200" lvl="0" indent="-355600" rtl="0">
              <a:lnSpc>
                <a:spcPct val="100000"/>
              </a:lnSpc>
              <a:spcBef>
                <a:spcPts val="600"/>
              </a:spcBef>
              <a:spcAft>
                <a:spcPts val="0"/>
              </a:spcAft>
              <a:buClr>
                <a:schemeClr val="dk1"/>
              </a:buClr>
              <a:buSzPct val="100000"/>
              <a:buAutoNum type="arabicPeriod"/>
            </a:pPr>
            <a:r>
              <a:rPr lang="en" sz="2000" dirty="0">
                <a:solidFill>
                  <a:schemeClr val="dk1"/>
                </a:solidFill>
              </a:rPr>
              <a:t>Use of  Eye </a:t>
            </a:r>
            <a:r>
              <a:rPr lang="en" sz="2000" dirty="0" smtClean="0">
                <a:solidFill>
                  <a:schemeClr val="dk1"/>
                </a:solidFill>
              </a:rPr>
              <a:t>Contact</a:t>
            </a:r>
            <a:endParaRPr lang="en" sz="2000" dirty="0">
              <a:solidFill>
                <a:schemeClr val="dk1"/>
              </a:solidFill>
            </a:endParaRPr>
          </a:p>
          <a:p>
            <a:pPr marL="457200" lvl="0" indent="-355600" rtl="0">
              <a:lnSpc>
                <a:spcPct val="100000"/>
              </a:lnSpc>
              <a:spcBef>
                <a:spcPts val="0"/>
              </a:spcBef>
              <a:spcAft>
                <a:spcPts val="0"/>
              </a:spcAft>
              <a:buClr>
                <a:schemeClr val="dk1"/>
              </a:buClr>
              <a:buSzPct val="100000"/>
              <a:buAutoNum type="arabicPeriod"/>
            </a:pPr>
            <a:r>
              <a:rPr lang="en" sz="2000" dirty="0">
                <a:solidFill>
                  <a:schemeClr val="dk1"/>
                </a:solidFill>
              </a:rPr>
              <a:t>Use of gestures </a:t>
            </a:r>
            <a:endParaRPr lang="en" sz="2000" dirty="0" smtClean="0">
              <a:solidFill>
                <a:schemeClr val="dk1"/>
              </a:solidFill>
            </a:endParaRPr>
          </a:p>
          <a:p>
            <a:pPr marL="457200" lvl="0" indent="-355600" rtl="0">
              <a:lnSpc>
                <a:spcPct val="100000"/>
              </a:lnSpc>
              <a:spcBef>
                <a:spcPts val="0"/>
              </a:spcBef>
              <a:spcAft>
                <a:spcPts val="0"/>
              </a:spcAft>
              <a:buClr>
                <a:schemeClr val="dk1"/>
              </a:buClr>
              <a:buSzPct val="100000"/>
              <a:buAutoNum type="arabicPeriod"/>
            </a:pPr>
            <a:r>
              <a:rPr lang="en" sz="2000" dirty="0" smtClean="0">
                <a:solidFill>
                  <a:schemeClr val="dk1"/>
                </a:solidFill>
              </a:rPr>
              <a:t>Smiling</a:t>
            </a:r>
            <a:endParaRPr lang="en" sz="2000" dirty="0">
              <a:solidFill>
                <a:schemeClr val="dk1"/>
              </a:solidFill>
            </a:endParaRPr>
          </a:p>
          <a:p>
            <a:pPr marL="457200" lvl="0" indent="-355600" rtl="0">
              <a:lnSpc>
                <a:spcPct val="100000"/>
              </a:lnSpc>
              <a:spcBef>
                <a:spcPts val="0"/>
              </a:spcBef>
              <a:spcAft>
                <a:spcPts val="0"/>
              </a:spcAft>
              <a:buClr>
                <a:schemeClr val="dk1"/>
              </a:buClr>
              <a:buSzPct val="100000"/>
              <a:buAutoNum type="arabicPeriod"/>
            </a:pPr>
            <a:r>
              <a:rPr lang="en" sz="2000" dirty="0">
                <a:solidFill>
                  <a:schemeClr val="dk1"/>
                </a:solidFill>
              </a:rPr>
              <a:t>Vocal confidence</a:t>
            </a:r>
          </a:p>
          <a:p>
            <a:pPr marL="457200" lvl="0" indent="-355600" rtl="0">
              <a:lnSpc>
                <a:spcPct val="100000"/>
              </a:lnSpc>
              <a:spcBef>
                <a:spcPts val="0"/>
              </a:spcBef>
              <a:spcAft>
                <a:spcPts val="0"/>
              </a:spcAft>
              <a:buClr>
                <a:schemeClr val="dk1"/>
              </a:buClr>
              <a:buSzPct val="100000"/>
              <a:buAutoNum type="arabicPeriod"/>
            </a:pPr>
            <a:r>
              <a:rPr lang="en" sz="2000" dirty="0">
                <a:solidFill>
                  <a:schemeClr val="dk1"/>
                </a:solidFill>
              </a:rPr>
              <a:t>Nodding of head</a:t>
            </a:r>
          </a:p>
          <a:p>
            <a:pPr>
              <a:spcBef>
                <a:spcPts val="0"/>
              </a:spcBef>
              <a:buNone/>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110" y="702581"/>
            <a:ext cx="2649448" cy="3866294"/>
          </a:xfrm>
          <a:prstGeom prst="rect">
            <a:avLst/>
          </a:prstGeom>
        </p:spPr>
      </p:pic>
      <p:sp>
        <p:nvSpPr>
          <p:cNvPr id="3" name="TextBox 2"/>
          <p:cNvSpPr txBox="1"/>
          <p:nvPr/>
        </p:nvSpPr>
        <p:spPr>
          <a:xfrm>
            <a:off x="480646" y="4703626"/>
            <a:ext cx="7531912" cy="276999"/>
          </a:xfrm>
          <a:prstGeom prst="rect">
            <a:avLst/>
          </a:prstGeom>
          <a:noFill/>
        </p:spPr>
        <p:txBody>
          <a:bodyPr wrap="square" rtlCol="0">
            <a:spAutoFit/>
          </a:bodyPr>
          <a:lstStyle/>
          <a:p>
            <a:r>
              <a:rPr lang="en-US" sz="1200" dirty="0">
                <a:solidFill>
                  <a:schemeClr val="tx1"/>
                </a:solidFill>
              </a:rPr>
              <a:t>A. Instructional, A. Of, and I. Competence, “Conversational </a:t>
            </a:r>
            <a:r>
              <a:rPr lang="en-US" sz="1200" dirty="0" smtClean="0">
                <a:solidFill>
                  <a:schemeClr val="tx1"/>
                </a:solidFill>
              </a:rPr>
              <a:t>Skills Rating </a:t>
            </a:r>
            <a:r>
              <a:rPr lang="en-US" sz="1200" dirty="0">
                <a:solidFill>
                  <a:schemeClr val="tx1"/>
                </a:solidFill>
              </a:rPr>
              <a:t>Scale,” 2007.</a:t>
            </a: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b="1"/>
              <a:t>Results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6" y="1570892"/>
            <a:ext cx="8924925" cy="3132626"/>
          </a:xfrm>
          <a:prstGeom prst="rect">
            <a:avLst/>
          </a:prstGeom>
        </p:spPr>
      </p:pic>
      <p:sp>
        <p:nvSpPr>
          <p:cNvPr id="2" name="5-Point Star 1"/>
          <p:cNvSpPr/>
          <p:nvPr/>
        </p:nvSpPr>
        <p:spPr>
          <a:xfrm>
            <a:off x="2122060" y="1851154"/>
            <a:ext cx="363416" cy="316523"/>
          </a:xfrm>
          <a:prstGeom prst="star5">
            <a:avLst>
              <a:gd name="adj" fmla="val 1586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6293461" y="2015277"/>
            <a:ext cx="363416" cy="316523"/>
          </a:xfrm>
          <a:prstGeom prst="star5">
            <a:avLst>
              <a:gd name="adj" fmla="val 1586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7725507" y="1851154"/>
            <a:ext cx="363416" cy="316523"/>
          </a:xfrm>
          <a:prstGeom prst="star5">
            <a:avLst>
              <a:gd name="adj" fmla="val 15868"/>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re-Po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4396" y="1017724"/>
            <a:ext cx="6775206" cy="3808078"/>
          </a:xfrm>
          <a:prstGeom prst="rect">
            <a:avLst/>
          </a:prstGeom>
        </p:spPr>
      </p:pic>
    </p:spTree>
    <p:extLst>
      <p:ext uri="{BB962C8B-B14F-4D97-AF65-F5344CB8AC3E}">
        <p14:creationId xmlns:p14="http://schemas.microsoft.com/office/powerpoint/2010/main" val="1242956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b="1" dirty="0"/>
              <a:t>System </a:t>
            </a:r>
            <a:r>
              <a:rPr lang="en" b="1" dirty="0" smtClean="0"/>
              <a:t>Usability</a:t>
            </a:r>
            <a:endParaRPr lang="en" b="1" dirty="0"/>
          </a:p>
        </p:txBody>
      </p:sp>
      <p:sp>
        <p:nvSpPr>
          <p:cNvPr id="136" name="Shape 136"/>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285750" indent="-285750">
              <a:buFont typeface="Arial" panose="020B0604020202020204" pitchFamily="34" charset="0"/>
              <a:buChar char="•"/>
            </a:pPr>
            <a:r>
              <a:rPr lang="en" dirty="0" smtClean="0">
                <a:solidFill>
                  <a:schemeClr val="tx1"/>
                </a:solidFill>
              </a:rPr>
              <a:t>SUS </a:t>
            </a:r>
            <a:r>
              <a:rPr lang="en" dirty="0">
                <a:solidFill>
                  <a:schemeClr val="tx1"/>
                </a:solidFill>
              </a:rPr>
              <a:t>= 69, </a:t>
            </a:r>
            <a:r>
              <a:rPr lang="en" dirty="0" smtClean="0">
                <a:solidFill>
                  <a:schemeClr val="tx1"/>
                </a:solidFill>
              </a:rPr>
              <a:t>SD </a:t>
            </a:r>
            <a:r>
              <a:rPr lang="en" dirty="0">
                <a:solidFill>
                  <a:schemeClr val="tx1"/>
                </a:solidFill>
              </a:rPr>
              <a:t>= </a:t>
            </a:r>
            <a:r>
              <a:rPr lang="en" dirty="0" smtClean="0">
                <a:solidFill>
                  <a:schemeClr val="tx1"/>
                </a:solidFill>
              </a:rPr>
              <a:t>10</a:t>
            </a:r>
          </a:p>
          <a:p>
            <a:pPr marL="285750" indent="-285750">
              <a:buFont typeface="Arial" panose="020B0604020202020204" pitchFamily="34" charset="0"/>
              <a:buChar char="•"/>
            </a:pPr>
            <a:r>
              <a:rPr lang="en" dirty="0" smtClean="0">
                <a:solidFill>
                  <a:schemeClr val="tx1"/>
                </a:solidFill>
              </a:rPr>
              <a:t>Useful</a:t>
            </a:r>
            <a:r>
              <a:rPr lang="en-US" dirty="0">
                <a:solidFill>
                  <a:schemeClr val="tx1"/>
                </a:solidFill>
              </a:rPr>
              <a:t> </a:t>
            </a:r>
            <a:r>
              <a:rPr lang="en-US" i="1" dirty="0" smtClean="0">
                <a:solidFill>
                  <a:schemeClr val="tx1"/>
                </a:solidFill>
              </a:rPr>
              <a:t>(p </a:t>
            </a:r>
            <a:r>
              <a:rPr lang="en-US" i="1" dirty="0">
                <a:solidFill>
                  <a:schemeClr val="tx1"/>
                </a:solidFill>
              </a:rPr>
              <a:t>= 0.02)</a:t>
            </a:r>
            <a:endParaRPr lang="en" i="1" dirty="0" smtClean="0">
              <a:solidFill>
                <a:schemeClr val="tx1"/>
              </a:solidFill>
            </a:endParaRPr>
          </a:p>
          <a:p>
            <a:pPr marL="285750" indent="-285750">
              <a:buFont typeface="Arial" panose="020B0604020202020204" pitchFamily="34" charset="0"/>
              <a:buChar char="•"/>
            </a:pPr>
            <a:r>
              <a:rPr lang="en" dirty="0" smtClean="0">
                <a:solidFill>
                  <a:schemeClr val="tx1"/>
                </a:solidFill>
              </a:rPr>
              <a:t>Accurate</a:t>
            </a:r>
            <a:r>
              <a:rPr lang="en-US" dirty="0">
                <a:solidFill>
                  <a:schemeClr val="tx1"/>
                </a:solidFill>
              </a:rPr>
              <a:t> </a:t>
            </a:r>
            <a:r>
              <a:rPr lang="en-US" i="1" dirty="0" smtClean="0">
                <a:solidFill>
                  <a:schemeClr val="tx1"/>
                </a:solidFill>
              </a:rPr>
              <a:t>(p </a:t>
            </a:r>
            <a:r>
              <a:rPr lang="en-US" i="1" dirty="0">
                <a:solidFill>
                  <a:schemeClr val="tx1"/>
                </a:solidFill>
              </a:rPr>
              <a:t>= 0.01)</a:t>
            </a:r>
            <a:endParaRPr lang="en" i="1" dirty="0" smtClean="0">
              <a:solidFill>
                <a:schemeClr val="tx1"/>
              </a:solidFill>
            </a:endParaRPr>
          </a:p>
          <a:p>
            <a:pPr marL="285750" indent="-285750">
              <a:buFont typeface="Arial" panose="020B0604020202020204" pitchFamily="34" charset="0"/>
              <a:buChar char="•"/>
            </a:pPr>
            <a:r>
              <a:rPr lang="en" dirty="0" smtClean="0">
                <a:solidFill>
                  <a:schemeClr val="tx1"/>
                </a:solidFill>
              </a:rPr>
              <a:t>Consistent</a:t>
            </a:r>
            <a:r>
              <a:rPr lang="en-US" dirty="0">
                <a:solidFill>
                  <a:schemeClr val="tx1"/>
                </a:solidFill>
              </a:rPr>
              <a:t> </a:t>
            </a:r>
            <a:r>
              <a:rPr lang="en-US" i="1" dirty="0" smtClean="0">
                <a:solidFill>
                  <a:schemeClr val="tx1"/>
                </a:solidFill>
              </a:rPr>
              <a:t>(p </a:t>
            </a:r>
            <a:r>
              <a:rPr lang="en-US" i="1" dirty="0">
                <a:solidFill>
                  <a:schemeClr val="tx1"/>
                </a:solidFill>
              </a:rPr>
              <a:t>= 0.02</a:t>
            </a:r>
            <a:r>
              <a:rPr lang="en-US" i="1" dirty="0" smtClean="0">
                <a:solidFill>
                  <a:schemeClr val="tx1"/>
                </a:solidFill>
              </a:rPr>
              <a:t>)</a:t>
            </a:r>
          </a:p>
          <a:p>
            <a:pPr marL="285750" indent="-285750">
              <a:buFont typeface="Arial" panose="020B0604020202020204" pitchFamily="34" charset="0"/>
              <a:buChar char="•"/>
            </a:pPr>
            <a:r>
              <a:rPr lang="en-US" dirty="0" smtClean="0">
                <a:solidFill>
                  <a:schemeClr val="tx1"/>
                </a:solidFill>
              </a:rPr>
              <a:t>Unrealistic </a:t>
            </a:r>
            <a:r>
              <a:rPr lang="en-US" i="1" dirty="0" smtClean="0">
                <a:solidFill>
                  <a:schemeClr val="tx1"/>
                </a:solidFill>
              </a:rPr>
              <a:t>(p </a:t>
            </a:r>
            <a:r>
              <a:rPr lang="en-US" i="1" dirty="0">
                <a:solidFill>
                  <a:schemeClr val="tx1"/>
                </a:solidFill>
              </a:rPr>
              <a:t>&lt; 0.01</a:t>
            </a:r>
            <a:r>
              <a:rPr lang="en-US" i="1" dirty="0" smtClean="0">
                <a:solidFill>
                  <a:schemeClr val="tx1"/>
                </a:solidFill>
              </a:rPr>
              <a:t>)</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from our participants</a:t>
            </a:r>
            <a:endParaRPr lang="en-US" dirty="0"/>
          </a:p>
        </p:txBody>
      </p:sp>
      <p:sp>
        <p:nvSpPr>
          <p:cNvPr id="3" name="Text Placeholder 2"/>
          <p:cNvSpPr>
            <a:spLocks noGrp="1"/>
          </p:cNvSpPr>
          <p:nvPr>
            <p:ph type="body" idx="1"/>
          </p:nvPr>
        </p:nvSpPr>
        <p:spPr/>
        <p:txBody>
          <a:bodyPr/>
          <a:lstStyle/>
          <a:p>
            <a:r>
              <a:rPr lang="en-US" i="1" dirty="0">
                <a:solidFill>
                  <a:schemeClr val="tx1"/>
                </a:solidFill>
              </a:rPr>
              <a:t>“LISSA could be improved by having more fluid natural responses that are less monotonous.” </a:t>
            </a:r>
          </a:p>
          <a:p>
            <a:r>
              <a:rPr lang="en-US" i="1" dirty="0">
                <a:solidFill>
                  <a:schemeClr val="tx1"/>
                </a:solidFill>
              </a:rPr>
              <a:t>“It was a good way to practice body language. I think if the actual conversational abilities were more realistic then it would be greatly improved.”</a:t>
            </a:r>
          </a:p>
          <a:p>
            <a:endParaRPr lang="en-US" dirty="0"/>
          </a:p>
        </p:txBody>
      </p:sp>
    </p:spTree>
    <p:extLst>
      <p:ext uri="{BB962C8B-B14F-4D97-AF65-F5344CB8AC3E}">
        <p14:creationId xmlns:p14="http://schemas.microsoft.com/office/powerpoint/2010/main" val="3508925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b="1" dirty="0"/>
              <a:t>Future </a:t>
            </a:r>
            <a:r>
              <a:rPr lang="en" b="1" dirty="0" smtClean="0"/>
              <a:t>Work</a:t>
            </a:r>
            <a:endParaRPr lang="en" b="1" dirty="0"/>
          </a:p>
        </p:txBody>
      </p:sp>
      <p:sp>
        <p:nvSpPr>
          <p:cNvPr id="143" name="Shape 143"/>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457200" lvl="0" indent="-387350" rtl="0">
              <a:spcBef>
                <a:spcPts val="0"/>
              </a:spcBef>
              <a:buClr>
                <a:srgbClr val="000000"/>
              </a:buClr>
              <a:buSzPct val="100000"/>
              <a:buFont typeface="Arial" panose="020B0604020202020204" pitchFamily="34" charset="0"/>
              <a:buChar char="•"/>
            </a:pPr>
            <a:r>
              <a:rPr lang="en" sz="2500" dirty="0" smtClean="0">
                <a:solidFill>
                  <a:srgbClr val="000000"/>
                </a:solidFill>
              </a:rPr>
              <a:t>Automatically </a:t>
            </a:r>
            <a:r>
              <a:rPr lang="en" sz="2500" dirty="0">
                <a:solidFill>
                  <a:srgbClr val="000000"/>
                </a:solidFill>
              </a:rPr>
              <a:t>give real-time feedback</a:t>
            </a:r>
          </a:p>
          <a:p>
            <a:pPr marL="457200" lvl="0" indent="-387350" rtl="0">
              <a:spcBef>
                <a:spcPts val="0"/>
              </a:spcBef>
              <a:buClr>
                <a:srgbClr val="000000"/>
              </a:buClr>
              <a:buSzPct val="100000"/>
              <a:buFont typeface="Arial" panose="020B0604020202020204" pitchFamily="34" charset="0"/>
              <a:buChar char="•"/>
            </a:pPr>
            <a:r>
              <a:rPr lang="en" sz="2500" dirty="0">
                <a:solidFill>
                  <a:srgbClr val="000000"/>
                </a:solidFill>
              </a:rPr>
              <a:t>Have an automated conversation (getting rid of wizards)</a:t>
            </a:r>
          </a:p>
          <a:p>
            <a:pPr marL="457200" lvl="0" indent="-387350" rtl="0">
              <a:spcBef>
                <a:spcPts val="0"/>
              </a:spcBef>
              <a:buClr>
                <a:srgbClr val="000000"/>
              </a:buClr>
              <a:buSzPct val="100000"/>
              <a:buFont typeface="Arial" panose="020B0604020202020204" pitchFamily="34" charset="0"/>
              <a:buChar char="•"/>
            </a:pPr>
            <a:r>
              <a:rPr lang="en" sz="2500" dirty="0">
                <a:solidFill>
                  <a:srgbClr val="000000"/>
                </a:solidFill>
              </a:rPr>
              <a:t>Engage different population (women, older adults, Children diagnosed with ASD)</a:t>
            </a:r>
          </a:p>
          <a:p>
            <a:pPr marL="457200" lvl="0" indent="-387350">
              <a:spcBef>
                <a:spcPts val="0"/>
              </a:spcBef>
              <a:buClr>
                <a:srgbClr val="000000"/>
              </a:buClr>
              <a:buSzPct val="100000"/>
              <a:buFont typeface="Arial" panose="020B0604020202020204" pitchFamily="34" charset="0"/>
              <a:buChar char="•"/>
            </a:pPr>
            <a:r>
              <a:rPr lang="en" sz="2500" dirty="0">
                <a:solidFill>
                  <a:srgbClr val="000000"/>
                </a:solidFill>
              </a:rPr>
              <a:t>Try different feedback scheme</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ctrTitle"/>
          </p:nvPr>
        </p:nvSpPr>
        <p:spPr>
          <a:xfrm>
            <a:off x="311708" y="744575"/>
            <a:ext cx="8520599" cy="2052599"/>
          </a:xfrm>
          <a:prstGeom prst="rect">
            <a:avLst/>
          </a:prstGeom>
        </p:spPr>
        <p:txBody>
          <a:bodyPr lIns="91425" tIns="91425" rIns="91425" bIns="91425" anchor="b" anchorCtr="0">
            <a:noAutofit/>
          </a:bodyPr>
          <a:lstStyle/>
          <a:p>
            <a:pPr>
              <a:spcBef>
                <a:spcPts val="0"/>
              </a:spcBef>
              <a:buNone/>
            </a:pPr>
            <a:r>
              <a:rPr lang="en" sz="4800" dirty="0"/>
              <a:t>LISSA- Live Interactive Social Skill Assistance</a:t>
            </a:r>
          </a:p>
        </p:txBody>
      </p:sp>
      <p:sp>
        <p:nvSpPr>
          <p:cNvPr id="51" name="Shape 51"/>
          <p:cNvSpPr txBox="1">
            <a:spLocks noGrp="1"/>
          </p:cNvSpPr>
          <p:nvPr>
            <p:ph type="subTitle" idx="1"/>
          </p:nvPr>
        </p:nvSpPr>
        <p:spPr>
          <a:xfrm>
            <a:off x="311700" y="2834125"/>
            <a:ext cx="8520599" cy="792600"/>
          </a:xfrm>
          <a:prstGeom prst="rect">
            <a:avLst/>
          </a:prstGeom>
        </p:spPr>
        <p:txBody>
          <a:bodyPr lIns="91425" tIns="91425" rIns="91425" bIns="91425" anchor="t" anchorCtr="0">
            <a:noAutofit/>
          </a:bodyPr>
          <a:lstStyle/>
          <a:p>
            <a:pPr lvl="0">
              <a:spcBef>
                <a:spcPts val="0"/>
              </a:spcBef>
              <a:buNone/>
            </a:pPr>
            <a:r>
              <a:rPr lang="en" sz="1800" dirty="0"/>
              <a:t>Mohammad Rafayet Ali, Dev Crasta, Li Jin, Agustin Baretto, Joshua Pachter, Ronald D. Rogge, Mohammed Ehsan Hoque</a:t>
            </a:r>
          </a:p>
        </p:txBody>
      </p:sp>
      <p:pic>
        <p:nvPicPr>
          <p:cNvPr id="4" name="Picture 3" descr="C:\Users\user\Desktop\UR.4col.v1.eps\UR.4col.v1\UR.4col.v1.eps"/>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838682" y="3832261"/>
            <a:ext cx="3264395" cy="681124"/>
          </a:xfrm>
          <a:prstGeom prst="rect">
            <a:avLst/>
          </a:prstGeom>
          <a:noFill/>
          <a:ln>
            <a:noFill/>
          </a:ln>
          <a:effectLst>
            <a:outerShdw dist="50800" algn="ctr" rotWithShape="0">
              <a:srgbClr val="000000">
                <a:alpha val="8000"/>
              </a:srgbClr>
            </a:outerShdw>
          </a:effectLst>
        </p:spPr>
      </p:pic>
      <p:pic>
        <p:nvPicPr>
          <p:cNvPr id="5" name="image02.png"/>
          <p:cNvPicPr/>
          <p:nvPr/>
        </p:nvPicPr>
        <p:blipFill>
          <a:blip r:embed="rId4"/>
          <a:srcRect/>
          <a:stretch>
            <a:fillRect/>
          </a:stretch>
        </p:blipFill>
        <p:spPr>
          <a:xfrm>
            <a:off x="5884984" y="3832261"/>
            <a:ext cx="2024931" cy="681124"/>
          </a:xfrm>
          <a:prstGeom prst="rect">
            <a:avLst/>
          </a:prstGeom>
          <a:ln/>
        </p:spPr>
      </p:pic>
    </p:spTree>
    <p:extLst>
      <p:ext uri="{BB962C8B-B14F-4D97-AF65-F5344CB8AC3E}">
        <p14:creationId xmlns:p14="http://schemas.microsoft.com/office/powerpoint/2010/main" val="3949145440"/>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Cicero</a:t>
            </a:r>
            <a:br>
              <a:rPr lang="en-US" dirty="0"/>
            </a:br>
            <a:endParaRPr lang="en-US" dirty="0"/>
          </a:p>
        </p:txBody>
      </p:sp>
      <p:sp>
        <p:nvSpPr>
          <p:cNvPr id="3" name="Text Placeholder 2"/>
          <p:cNvSpPr>
            <a:spLocks noGrp="1"/>
          </p:cNvSpPr>
          <p:nvPr>
            <p:ph type="body" idx="1"/>
          </p:nvPr>
        </p:nvSpPr>
        <p:spPr>
          <a:xfrm>
            <a:off x="311700" y="4513385"/>
            <a:ext cx="8520599" cy="467965"/>
          </a:xfrm>
        </p:spPr>
        <p:txBody>
          <a:bodyPr/>
          <a:lstStyle/>
          <a:p>
            <a:pPr>
              <a:lnSpc>
                <a:spcPct val="100000"/>
              </a:lnSpc>
            </a:pPr>
            <a:r>
              <a:rPr lang="en-US" sz="1100" dirty="0">
                <a:solidFill>
                  <a:schemeClr val="tx1"/>
                </a:solidFill>
              </a:rPr>
              <a:t>L. </a:t>
            </a:r>
            <a:r>
              <a:rPr lang="en-US" sz="1100" dirty="0" err="1">
                <a:solidFill>
                  <a:schemeClr val="tx1"/>
                </a:solidFill>
              </a:rPr>
              <a:t>Batrinca</a:t>
            </a:r>
            <a:r>
              <a:rPr lang="en-US" sz="1100" dirty="0">
                <a:solidFill>
                  <a:schemeClr val="tx1"/>
                </a:solidFill>
              </a:rPr>
              <a:t>, G. </a:t>
            </a:r>
            <a:r>
              <a:rPr lang="en-US" sz="1100" dirty="0" err="1">
                <a:solidFill>
                  <a:schemeClr val="tx1"/>
                </a:solidFill>
              </a:rPr>
              <a:t>Stratou</a:t>
            </a:r>
            <a:r>
              <a:rPr lang="en-US" sz="1100" dirty="0">
                <a:solidFill>
                  <a:schemeClr val="tx1"/>
                </a:solidFill>
              </a:rPr>
              <a:t>, A. Shapiro, L. P. </a:t>
            </a:r>
            <a:r>
              <a:rPr lang="en-US" sz="1100" dirty="0" err="1">
                <a:solidFill>
                  <a:schemeClr val="tx1"/>
                </a:solidFill>
              </a:rPr>
              <a:t>Morency</a:t>
            </a:r>
            <a:r>
              <a:rPr lang="en-US" sz="1100" dirty="0">
                <a:solidFill>
                  <a:schemeClr val="tx1"/>
                </a:solidFill>
              </a:rPr>
              <a:t>, and S. Scherer, “Cicero - Towards a multimodal virtual audience platform for public speaking training,” Lect. Notes </a:t>
            </a:r>
            <a:r>
              <a:rPr lang="en-US" sz="1100" dirty="0" err="1">
                <a:solidFill>
                  <a:schemeClr val="tx1"/>
                </a:solidFill>
              </a:rPr>
              <a:t>Comput</a:t>
            </a:r>
            <a:r>
              <a:rPr lang="en-US" sz="1100" dirty="0">
                <a:solidFill>
                  <a:schemeClr val="tx1"/>
                </a:solidFill>
              </a:rPr>
              <a:t>. Sci. (including </a:t>
            </a:r>
            <a:r>
              <a:rPr lang="en-US" sz="1100" dirty="0" err="1">
                <a:solidFill>
                  <a:schemeClr val="tx1"/>
                </a:solidFill>
              </a:rPr>
              <a:t>Subser</a:t>
            </a:r>
            <a:r>
              <a:rPr lang="en-US" sz="1100" dirty="0">
                <a:solidFill>
                  <a:schemeClr val="tx1"/>
                </a:solidFill>
              </a:rPr>
              <a:t>. Lect. Notes </a:t>
            </a:r>
            <a:r>
              <a:rPr lang="en-US" sz="1100" dirty="0" err="1">
                <a:solidFill>
                  <a:schemeClr val="tx1"/>
                </a:solidFill>
              </a:rPr>
              <a:t>Artif</a:t>
            </a:r>
            <a:r>
              <a:rPr lang="en-US" sz="1100" dirty="0">
                <a:solidFill>
                  <a:schemeClr val="tx1"/>
                </a:solidFill>
              </a:rPr>
              <a:t>. </a:t>
            </a:r>
            <a:r>
              <a:rPr lang="en-US" sz="1100" dirty="0" err="1">
                <a:solidFill>
                  <a:schemeClr val="tx1"/>
                </a:solidFill>
              </a:rPr>
              <a:t>Intell</a:t>
            </a:r>
            <a:r>
              <a:rPr lang="en-US" sz="1100" dirty="0">
                <a:solidFill>
                  <a:schemeClr val="tx1"/>
                </a:solidFill>
              </a:rPr>
              <a:t>. Lect. Notes  Bioinformatics), vol. 8108 LNAI, pp. 116–128, 2013.</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478" y="691662"/>
            <a:ext cx="4959041" cy="3821723"/>
          </a:xfrm>
          <a:prstGeom prst="rect">
            <a:avLst/>
          </a:prstGeom>
        </p:spPr>
      </p:pic>
    </p:spTree>
    <p:extLst>
      <p:ext uri="{BB962C8B-B14F-4D97-AF65-F5344CB8AC3E}">
        <p14:creationId xmlns:p14="http://schemas.microsoft.com/office/powerpoint/2010/main" val="878215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619" y="508743"/>
            <a:ext cx="8520599" cy="572699"/>
          </a:xfrm>
        </p:spPr>
        <p:txBody>
          <a:bodyPr/>
          <a:lstStyle/>
          <a:p>
            <a:r>
              <a:rPr lang="en-US" dirty="0" smtClean="0"/>
              <a:t>MACH</a:t>
            </a:r>
            <a:endParaRPr lang="en-US" dirty="0"/>
          </a:p>
        </p:txBody>
      </p:sp>
      <p:sp>
        <p:nvSpPr>
          <p:cNvPr id="3" name="Text Placeholder 2"/>
          <p:cNvSpPr>
            <a:spLocks noGrp="1"/>
          </p:cNvSpPr>
          <p:nvPr>
            <p:ph type="body" idx="1"/>
          </p:nvPr>
        </p:nvSpPr>
        <p:spPr>
          <a:xfrm>
            <a:off x="383619" y="4598899"/>
            <a:ext cx="8520599" cy="335037"/>
          </a:xfrm>
        </p:spPr>
        <p:txBody>
          <a:bodyPr/>
          <a:lstStyle/>
          <a:p>
            <a:r>
              <a:rPr lang="en-US" sz="1200" dirty="0">
                <a:solidFill>
                  <a:schemeClr val="tx1"/>
                </a:solidFill>
              </a:rPr>
              <a:t>M. E. </a:t>
            </a:r>
            <a:r>
              <a:rPr lang="en-US" sz="1200" dirty="0" err="1">
                <a:solidFill>
                  <a:schemeClr val="tx1"/>
                </a:solidFill>
              </a:rPr>
              <a:t>Hoque</a:t>
            </a:r>
            <a:r>
              <a:rPr lang="en-US" sz="1200" dirty="0">
                <a:solidFill>
                  <a:schemeClr val="tx1"/>
                </a:solidFill>
              </a:rPr>
              <a:t>, M. </a:t>
            </a:r>
            <a:r>
              <a:rPr lang="en-US" sz="1200" dirty="0" err="1">
                <a:solidFill>
                  <a:schemeClr val="tx1"/>
                </a:solidFill>
              </a:rPr>
              <a:t>Courgeon</a:t>
            </a:r>
            <a:r>
              <a:rPr lang="en-US" sz="1200" dirty="0">
                <a:solidFill>
                  <a:schemeClr val="tx1"/>
                </a:solidFill>
              </a:rPr>
              <a:t>,  B. </a:t>
            </a:r>
            <a:r>
              <a:rPr lang="en-US" sz="1200" dirty="0" err="1">
                <a:solidFill>
                  <a:schemeClr val="tx1"/>
                </a:solidFill>
              </a:rPr>
              <a:t>Mutlu</a:t>
            </a:r>
            <a:r>
              <a:rPr lang="en-US" sz="1200" dirty="0">
                <a:solidFill>
                  <a:schemeClr val="tx1"/>
                </a:solidFill>
              </a:rPr>
              <a:t>, J-C. Martin, R. W. Picard,</a:t>
            </a:r>
            <a:r>
              <a:rPr lang="en-US" sz="1200" b="1" dirty="0">
                <a:solidFill>
                  <a:schemeClr val="tx1"/>
                </a:solidFill>
              </a:rPr>
              <a:t> </a:t>
            </a:r>
            <a:r>
              <a:rPr lang="en-US" sz="1200" dirty="0" smtClean="0">
                <a:solidFill>
                  <a:schemeClr val="tx1"/>
                </a:solidFill>
              </a:rPr>
              <a:t>MACH: My Automated Conversation coach,</a:t>
            </a:r>
            <a:r>
              <a:rPr lang="en-US" sz="1200" b="1" dirty="0">
                <a:solidFill>
                  <a:schemeClr val="tx1"/>
                </a:solidFill>
              </a:rPr>
              <a:t> </a:t>
            </a:r>
            <a:r>
              <a:rPr lang="en-US" sz="1200" i="1" dirty="0">
                <a:solidFill>
                  <a:schemeClr val="tx1"/>
                </a:solidFill>
              </a:rPr>
              <a:t>Proceedings of 15th International Conference on Ubiquitous Computing (</a:t>
            </a:r>
            <a:r>
              <a:rPr lang="en-US" sz="1200" i="1" dirty="0" err="1">
                <a:solidFill>
                  <a:schemeClr val="tx1"/>
                </a:solidFill>
              </a:rPr>
              <a:t>Ubicomp</a:t>
            </a:r>
            <a:r>
              <a:rPr lang="en-US" sz="1200" i="1" dirty="0">
                <a:solidFill>
                  <a:schemeClr val="tx1"/>
                </a:solidFill>
              </a:rPr>
              <a:t>)</a:t>
            </a:r>
            <a:r>
              <a:rPr lang="en-US" sz="1200" dirty="0">
                <a:solidFill>
                  <a:schemeClr val="tx1"/>
                </a:solidFill>
              </a:rPr>
              <a:t>, September 2013.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585" y="709663"/>
            <a:ext cx="6012220" cy="3889236"/>
          </a:xfrm>
          <a:prstGeom prst="rect">
            <a:avLst/>
          </a:prstGeom>
        </p:spPr>
      </p:pic>
    </p:spTree>
    <p:extLst>
      <p:ext uri="{BB962C8B-B14F-4D97-AF65-F5344CB8AC3E}">
        <p14:creationId xmlns:p14="http://schemas.microsoft.com/office/powerpoint/2010/main" val="982976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Rhema</a:t>
            </a:r>
            <a:r>
              <a:rPr lang="en-US" dirty="0"/>
              <a:t/>
            </a:r>
            <a:br>
              <a:rPr lang="en-US" dirty="0"/>
            </a:br>
            <a:endParaRPr lang="en-US" dirty="0"/>
          </a:p>
        </p:txBody>
      </p:sp>
      <p:sp>
        <p:nvSpPr>
          <p:cNvPr id="3" name="Text Placeholder 2"/>
          <p:cNvSpPr>
            <a:spLocks noGrp="1"/>
          </p:cNvSpPr>
          <p:nvPr>
            <p:ph type="body" idx="1"/>
          </p:nvPr>
        </p:nvSpPr>
        <p:spPr>
          <a:xfrm>
            <a:off x="311700" y="4242848"/>
            <a:ext cx="8520599" cy="751184"/>
          </a:xfrm>
        </p:spPr>
        <p:txBody>
          <a:bodyPr/>
          <a:lstStyle/>
          <a:p>
            <a:r>
              <a:rPr lang="en-US" sz="1400" dirty="0">
                <a:solidFill>
                  <a:schemeClr val="tx1"/>
                </a:solidFill>
              </a:rPr>
              <a:t>M. </a:t>
            </a:r>
            <a:r>
              <a:rPr lang="en-US" sz="1400" dirty="0" err="1">
                <a:solidFill>
                  <a:schemeClr val="tx1"/>
                </a:solidFill>
              </a:rPr>
              <a:t>Tanveer</a:t>
            </a:r>
            <a:r>
              <a:rPr lang="en-US" sz="1400" dirty="0">
                <a:solidFill>
                  <a:schemeClr val="tx1"/>
                </a:solidFill>
              </a:rPr>
              <a:t>, E. Lin, M. E. </a:t>
            </a:r>
            <a:r>
              <a:rPr lang="en-US" sz="1400" dirty="0" err="1">
                <a:solidFill>
                  <a:schemeClr val="tx1"/>
                </a:solidFill>
              </a:rPr>
              <a:t>Hoque</a:t>
            </a:r>
            <a:r>
              <a:rPr lang="en-US" sz="1400" dirty="0">
                <a:solidFill>
                  <a:schemeClr val="tx1"/>
                </a:solidFill>
              </a:rPr>
              <a:t>, </a:t>
            </a:r>
            <a:r>
              <a:rPr lang="en-US" sz="1400" dirty="0" err="1">
                <a:solidFill>
                  <a:schemeClr val="tx1"/>
                </a:solidFill>
              </a:rPr>
              <a:t>Rhema</a:t>
            </a:r>
            <a:r>
              <a:rPr lang="en-US" sz="1400" dirty="0">
                <a:solidFill>
                  <a:schemeClr val="tx1"/>
                </a:solidFill>
              </a:rPr>
              <a:t>: A Real-Time In-Situ Intelligent Interface to Help People with Public Speaking, Intelligent User Interfaces (IUI), April, 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99" y="1152475"/>
            <a:ext cx="8640000" cy="2662545"/>
          </a:xfrm>
          <a:prstGeom prst="rect">
            <a:avLst/>
          </a:prstGeom>
        </p:spPr>
      </p:pic>
    </p:spTree>
    <p:extLst>
      <p:ext uri="{BB962C8B-B14F-4D97-AF65-F5344CB8AC3E}">
        <p14:creationId xmlns:p14="http://schemas.microsoft.com/office/powerpoint/2010/main" val="2548883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sz="3000" b="1"/>
              <a:t>LISSA</a:t>
            </a:r>
            <a:r>
              <a:rPr lang="en" sz="3000"/>
              <a:t>	</a:t>
            </a:r>
          </a:p>
        </p:txBody>
      </p:sp>
      <p:sp>
        <p:nvSpPr>
          <p:cNvPr id="63" name="Shape 63"/>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71500" lvl="0" indent="-342900" rtl="0">
              <a:spcBef>
                <a:spcPts val="0"/>
              </a:spcBef>
              <a:buClr>
                <a:schemeClr val="dk1"/>
              </a:buClr>
              <a:buSzPct val="100000"/>
              <a:buFont typeface="Arial" panose="020B0604020202020204" pitchFamily="34" charset="0"/>
              <a:buChar char="•"/>
            </a:pPr>
            <a:r>
              <a:rPr lang="en" sz="2500" dirty="0" smtClean="0">
                <a:solidFill>
                  <a:schemeClr val="dk1"/>
                </a:solidFill>
              </a:rPr>
              <a:t>Get </a:t>
            </a:r>
            <a:r>
              <a:rPr lang="en" sz="2500" dirty="0">
                <a:solidFill>
                  <a:schemeClr val="dk1"/>
                </a:solidFill>
              </a:rPr>
              <a:t>real-time </a:t>
            </a:r>
            <a:r>
              <a:rPr lang="en" sz="2500" dirty="0" smtClean="0">
                <a:solidFill>
                  <a:schemeClr val="dk1"/>
                </a:solidFill>
              </a:rPr>
              <a:t>feedback in a non-distracting way.</a:t>
            </a:r>
          </a:p>
          <a:p>
            <a:pPr marL="571500" lvl="0" indent="-342900" rtl="0">
              <a:spcBef>
                <a:spcPts val="0"/>
              </a:spcBef>
              <a:buClr>
                <a:schemeClr val="dk1"/>
              </a:buClr>
              <a:buSzPct val="100000"/>
              <a:buFont typeface="Arial" panose="020B0604020202020204" pitchFamily="34" charset="0"/>
              <a:buChar char="•"/>
            </a:pPr>
            <a:r>
              <a:rPr lang="en" sz="2500" dirty="0" smtClean="0">
                <a:solidFill>
                  <a:schemeClr val="dk1"/>
                </a:solidFill>
              </a:rPr>
              <a:t>Have a conversation with virtual agent</a:t>
            </a:r>
            <a:endParaRPr lang="en" sz="2500" dirty="0">
              <a:solidFill>
                <a:schemeClr val="dk1"/>
              </a:solidFill>
            </a:endParaRPr>
          </a:p>
          <a:p>
            <a:pPr marL="571500" lvl="0" indent="-342900" rtl="0">
              <a:spcBef>
                <a:spcPts val="0"/>
              </a:spcBef>
              <a:buClr>
                <a:schemeClr val="dk1"/>
              </a:buClr>
              <a:buSzPct val="100000"/>
              <a:buFont typeface="Arial" panose="020B0604020202020204" pitchFamily="34" charset="0"/>
              <a:buChar char="•"/>
            </a:pPr>
            <a:r>
              <a:rPr lang="en" sz="2500" dirty="0">
                <a:solidFill>
                  <a:schemeClr val="dk1"/>
                </a:solidFill>
              </a:rPr>
              <a:t>Improve conversational skills and compare between sessions.</a:t>
            </a:r>
          </a:p>
          <a:p>
            <a:pPr>
              <a:spcBef>
                <a:spcPts val="0"/>
              </a:spcBef>
              <a:buNone/>
            </a:pPr>
            <a:endParaRPr sz="2800" dirty="0">
              <a:solidFill>
                <a:schemeClr val="dk1"/>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sz="3000" b="1" dirty="0" smtClean="0"/>
              <a:t>Technical challenges</a:t>
            </a:r>
            <a:endParaRPr lang="en" sz="3000" b="1" dirty="0"/>
          </a:p>
        </p:txBody>
      </p:sp>
      <p:sp>
        <p:nvSpPr>
          <p:cNvPr id="69" name="Shape 69"/>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lvl="0" rtl="0">
              <a:spcBef>
                <a:spcPts val="0"/>
              </a:spcBef>
              <a:buClr>
                <a:schemeClr val="dk1"/>
              </a:buClr>
              <a:buSzPct val="44000"/>
            </a:pPr>
            <a:r>
              <a:rPr lang="en" sz="2500" dirty="0" smtClean="0">
                <a:solidFill>
                  <a:srgbClr val="000000"/>
                </a:solidFill>
              </a:rPr>
              <a:t>How do we design real-time feedback? </a:t>
            </a:r>
          </a:p>
          <a:p>
            <a:pPr lvl="0" rtl="0">
              <a:spcBef>
                <a:spcPts val="0"/>
              </a:spcBef>
              <a:buClr>
                <a:schemeClr val="dk1"/>
              </a:buClr>
              <a:buSzPct val="44000"/>
            </a:pPr>
            <a:r>
              <a:rPr lang="en" sz="2500" dirty="0" smtClean="0">
                <a:solidFill>
                  <a:srgbClr val="000000"/>
                </a:solidFill>
              </a:rPr>
              <a:t>What behaviors we can target?</a:t>
            </a:r>
            <a:endParaRPr lang="en" sz="2500" dirty="0">
              <a:solidFill>
                <a:srgbClr val="000000"/>
              </a:solidFill>
            </a:endParaRPr>
          </a:p>
          <a:p>
            <a:pPr lvl="0">
              <a:spcBef>
                <a:spcPts val="0"/>
              </a:spcBef>
            </a:pPr>
            <a:r>
              <a:rPr lang="en" sz="2500" dirty="0" smtClean="0">
                <a:solidFill>
                  <a:srgbClr val="000000"/>
                </a:solidFill>
              </a:rPr>
              <a:t>Can the user reflect on these feedback in real world?</a:t>
            </a:r>
            <a:endParaRPr lang="en" sz="2500" dirty="0">
              <a:solidFill>
                <a:srgbClr val="000000"/>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b="1"/>
              <a:t>Real-time Feedback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828" y="1017724"/>
            <a:ext cx="5059657" cy="3960000"/>
          </a:xfrm>
          <a:prstGeom prst="rect">
            <a:avLst/>
          </a:prstGeom>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b="1"/>
              <a:t>Real-time Feedback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828" y="1017724"/>
            <a:ext cx="5091428" cy="3960000"/>
          </a:xfrm>
          <a:prstGeom prst="rect">
            <a:avLst/>
          </a:prstGeom>
        </p:spPr>
      </p:pic>
    </p:spTree>
    <p:extLst>
      <p:ext uri="{BB962C8B-B14F-4D97-AF65-F5344CB8AC3E}">
        <p14:creationId xmlns:p14="http://schemas.microsoft.com/office/powerpoint/2010/main" val="962117446"/>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3936</TotalTime>
  <Words>2137</Words>
  <Application>Microsoft Office PowerPoint</Application>
  <PresentationFormat>On-screen Show (16:9)</PresentationFormat>
  <Paragraphs>124</Paragraphs>
  <Slides>27</Slides>
  <Notes>27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Courier New</vt:lpstr>
      <vt:lpstr>simple-light-2</vt:lpstr>
      <vt:lpstr>LISSA- Live Interactive Social Skill Assistance</vt:lpstr>
      <vt:lpstr>Motivation &amp; Background</vt:lpstr>
      <vt:lpstr>Cicero </vt:lpstr>
      <vt:lpstr>MACH</vt:lpstr>
      <vt:lpstr>Rhema </vt:lpstr>
      <vt:lpstr>LISSA </vt:lpstr>
      <vt:lpstr>Technical challenges</vt:lpstr>
      <vt:lpstr>Real-time Feedback</vt:lpstr>
      <vt:lpstr>Real-time Feedback</vt:lpstr>
      <vt:lpstr>Wizard of Oz</vt:lpstr>
      <vt:lpstr>Real-time Feedback </vt:lpstr>
      <vt:lpstr>Running Conversation</vt:lpstr>
      <vt:lpstr>Running Conversation</vt:lpstr>
      <vt:lpstr>Running Conversation</vt:lpstr>
      <vt:lpstr>Summary Post Feedback</vt:lpstr>
      <vt:lpstr>Study</vt:lpstr>
      <vt:lpstr>Participants</vt:lpstr>
      <vt:lpstr>Training session</vt:lpstr>
      <vt:lpstr>Study</vt:lpstr>
      <vt:lpstr>Speed date (round 1)</vt:lpstr>
      <vt:lpstr>Rating Scheme</vt:lpstr>
      <vt:lpstr>Results</vt:lpstr>
      <vt:lpstr>PowerPoint Presentation</vt:lpstr>
      <vt:lpstr>System Usability</vt:lpstr>
      <vt:lpstr>Comments from our participants</vt:lpstr>
      <vt:lpstr>Future Work</vt:lpstr>
      <vt:lpstr>LISSA- Live Interactive Social Skill Assistance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LISSA- Live Interactive Social Skill Assistance</dc:title>
  <dc:creator>Rafayet</dc:creator>
  <cp:lastModifiedBy>user</cp:lastModifiedBy>
  <cp:revision>64</cp:revision>
  <dcterms:modified xsi:type="dcterms:W3CDTF">2016-04-07T04:56:40Z</dcterms:modified>
</cp:coreProperties>
</file>