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78" r:id="rId4"/>
    <p:sldId id="272" r:id="rId5"/>
    <p:sldId id="280" r:id="rId6"/>
    <p:sldId id="270" r:id="rId7"/>
    <p:sldId id="276" r:id="rId8"/>
    <p:sldId id="258" r:id="rId9"/>
    <p:sldId id="259" r:id="rId10"/>
    <p:sldId id="268" r:id="rId11"/>
    <p:sldId id="260" r:id="rId12"/>
    <p:sldId id="262" r:id="rId13"/>
    <p:sldId id="267" r:id="rId14"/>
    <p:sldId id="277" r:id="rId15"/>
    <p:sldId id="265"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96215-D5C5-46D2-8C91-3305900515E0}" type="datetimeFigureOut">
              <a:rPr lang="en-US" smtClean="0"/>
              <a:t>8/17/2016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8F340-7B5F-45EF-9092-3F38A0E745E0}" type="slidenum">
              <a:rPr lang="en-US" smtClean="0"/>
              <a:t>‹#›</a:t>
            </a:fld>
            <a:endParaRPr lang="en-US"/>
          </a:p>
        </p:txBody>
      </p:sp>
    </p:spTree>
    <p:extLst>
      <p:ext uri="{BB962C8B-B14F-4D97-AF65-F5344CB8AC3E}">
        <p14:creationId xmlns:p14="http://schemas.microsoft.com/office/powerpoint/2010/main" val="372229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 have to give a public</a:t>
            </a:r>
            <a:r>
              <a:rPr lang="en-US" baseline="0" dirty="0"/>
              <a:t> speech tomorrow and you need to practice. You can practice in front of an expert and get some feedback. But this can be expensive. Another way is to record yourself and share the video with your friends. But you might need to wait for a long time to have the feedback and adjust your speech accordingly. Some people don’t want to share their video.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2</a:t>
            </a:fld>
            <a:endParaRPr lang="en-US"/>
          </a:p>
        </p:txBody>
      </p:sp>
    </p:spTree>
    <p:extLst>
      <p:ext uri="{BB962C8B-B14F-4D97-AF65-F5344CB8AC3E}">
        <p14:creationId xmlns:p14="http://schemas.microsoft.com/office/powerpoint/2010/main" val="269292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how our system works. User first uploads their video. Then our system extracts the facial and prosodic features. We extract smile intensity, body movement, speaking volume. From the training data we select the closest comments using a KNN based model. Then we cluster them using </a:t>
            </a:r>
            <a:r>
              <a:rPr lang="en-US" baseline="0" dirty="0" err="1" smtClean="0"/>
              <a:t>DBScan</a:t>
            </a:r>
            <a:r>
              <a:rPr lang="en-US" baseline="0" dirty="0" smtClean="0"/>
              <a:t> algorithm and throw out the outliers.</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11</a:t>
            </a:fld>
            <a:endParaRPr lang="en-US"/>
          </a:p>
        </p:txBody>
      </p:sp>
    </p:spTree>
    <p:extLst>
      <p:ext uri="{BB962C8B-B14F-4D97-AF65-F5344CB8AC3E}">
        <p14:creationId xmlns:p14="http://schemas.microsoft.com/office/powerpoint/2010/main" val="247838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explain</a:t>
            </a:r>
            <a:r>
              <a:rPr lang="en-US" baseline="0" dirty="0" smtClean="0"/>
              <a:t> this with an example. This is a user video.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12</a:t>
            </a:fld>
            <a:endParaRPr lang="en-US"/>
          </a:p>
        </p:txBody>
      </p:sp>
    </p:spTree>
    <p:extLst>
      <p:ext uri="{BB962C8B-B14F-4D97-AF65-F5344CB8AC3E}">
        <p14:creationId xmlns:p14="http://schemas.microsoft.com/office/powerpoint/2010/main" val="245408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as you already</a:t>
            </a:r>
            <a:r>
              <a:rPr lang="en-US" baseline="0" dirty="0" smtClean="0"/>
              <a:t> have your public speaking video, you might think “Can computers generate human like comments on my public speaking video?”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3</a:t>
            </a:fld>
            <a:endParaRPr lang="en-US"/>
          </a:p>
        </p:txBody>
      </p:sp>
    </p:spTree>
    <p:extLst>
      <p:ext uri="{BB962C8B-B14F-4D97-AF65-F5344CB8AC3E}">
        <p14:creationId xmlns:p14="http://schemas.microsoft.com/office/powerpoint/2010/main" val="54455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4</a:t>
            </a:fld>
            <a:endParaRPr lang="en-US"/>
          </a:p>
        </p:txBody>
      </p:sp>
    </p:spTree>
    <p:extLst>
      <p:ext uri="{BB962C8B-B14F-4D97-AF65-F5344CB8AC3E}">
        <p14:creationId xmlns:p14="http://schemas.microsoft.com/office/powerpoint/2010/main" val="3244513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answer to this question will be yes.</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5</a:t>
            </a:fld>
            <a:endParaRPr lang="en-US"/>
          </a:p>
        </p:txBody>
      </p:sp>
    </p:spTree>
    <p:extLst>
      <p:ext uri="{BB962C8B-B14F-4D97-AF65-F5344CB8AC3E}">
        <p14:creationId xmlns:p14="http://schemas.microsoft.com/office/powerpoint/2010/main" val="23965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smtClean="0"/>
              <a:t>developed ROC</a:t>
            </a:r>
            <a:r>
              <a:rPr lang="en-US" baseline="0" dirty="0" smtClean="0"/>
              <a:t> Comment, an online tool. </a:t>
            </a:r>
            <a:r>
              <a:rPr lang="en-US" baseline="0" dirty="0"/>
              <a:t>You can practice you public speaking and get personalized feedback without sharing your video with a human. All you have to do </a:t>
            </a:r>
            <a:r>
              <a:rPr lang="en-US" baseline="0" dirty="0" smtClean="0"/>
              <a:t>is go to our website and </a:t>
            </a:r>
            <a:r>
              <a:rPr lang="en-US" baseline="0" dirty="0"/>
              <a:t>record your </a:t>
            </a:r>
            <a:r>
              <a:rPr lang="en-US" baseline="0" dirty="0" smtClean="0"/>
              <a:t>video. Like this.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6</a:t>
            </a:fld>
            <a:endParaRPr lang="en-US"/>
          </a:p>
        </p:txBody>
      </p:sp>
    </p:spTree>
    <p:extLst>
      <p:ext uri="{BB962C8B-B14F-4D97-AF65-F5344CB8AC3E}">
        <p14:creationId xmlns:p14="http://schemas.microsoft.com/office/powerpoint/2010/main" val="51105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system</a:t>
            </a:r>
            <a:r>
              <a:rPr lang="en-US" baseline="0" dirty="0" smtClean="0"/>
              <a:t> will analyze the nonverbal features, smile, volume, body movement of the video and generate </a:t>
            </a:r>
            <a:r>
              <a:rPr lang="en-US" baseline="0" dirty="0" smtClean="0"/>
              <a:t>personalized comments on your video.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7</a:t>
            </a:fld>
            <a:endParaRPr lang="en-US"/>
          </a:p>
        </p:txBody>
      </p:sp>
    </p:spTree>
    <p:extLst>
      <p:ext uri="{BB962C8B-B14F-4D97-AF65-F5344CB8AC3E}">
        <p14:creationId xmlns:p14="http://schemas.microsoft.com/office/powerpoint/2010/main" val="259299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build this system we collected data. We collected 196 videos from 49 individuals. We gave them 5 topics. … then we collected 12,173 comments from 500 human judges. All the speakers are online workers. </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8</a:t>
            </a:fld>
            <a:endParaRPr lang="en-US"/>
          </a:p>
        </p:txBody>
      </p:sp>
    </p:spTree>
    <p:extLst>
      <p:ext uri="{BB962C8B-B14F-4D97-AF65-F5344CB8AC3E}">
        <p14:creationId xmlns:p14="http://schemas.microsoft.com/office/powerpoint/2010/main" val="419605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faced some</a:t>
            </a:r>
            <a:r>
              <a:rPr lang="en-US" baseline="0" dirty="0" smtClean="0"/>
              <a:t> key challenges with the data. All the videos were collected in the speaker’s own environment. They had different camera and microphone settings. Also, some of the the comments we collected were too specific and short. </a:t>
            </a:r>
          </a:p>
        </p:txBody>
      </p:sp>
      <p:sp>
        <p:nvSpPr>
          <p:cNvPr id="4" name="Slide Number Placeholder 3"/>
          <p:cNvSpPr>
            <a:spLocks noGrp="1"/>
          </p:cNvSpPr>
          <p:nvPr>
            <p:ph type="sldNum" sz="quarter" idx="10"/>
          </p:nvPr>
        </p:nvSpPr>
        <p:spPr/>
        <p:txBody>
          <a:bodyPr/>
          <a:lstStyle/>
          <a:p>
            <a:fld id="{4B08F340-7B5F-45EF-9092-3F38A0E745E0}" type="slidenum">
              <a:rPr lang="en-US" smtClean="0"/>
              <a:t>9</a:t>
            </a:fld>
            <a:endParaRPr lang="en-US"/>
          </a:p>
        </p:txBody>
      </p:sp>
    </p:spTree>
    <p:extLst>
      <p:ext uri="{BB962C8B-B14F-4D97-AF65-F5344CB8AC3E}">
        <p14:creationId xmlns:p14="http://schemas.microsoft.com/office/powerpoint/2010/main" val="312443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 example videos. You can see that this person is mumbling. She has a cluttered background. This person is sitting close to the camera but has a low volume.</a:t>
            </a:r>
            <a:endParaRPr lang="en-US" dirty="0"/>
          </a:p>
        </p:txBody>
      </p:sp>
      <p:sp>
        <p:nvSpPr>
          <p:cNvPr id="4" name="Slide Number Placeholder 3"/>
          <p:cNvSpPr>
            <a:spLocks noGrp="1"/>
          </p:cNvSpPr>
          <p:nvPr>
            <p:ph type="sldNum" sz="quarter" idx="10"/>
          </p:nvPr>
        </p:nvSpPr>
        <p:spPr/>
        <p:txBody>
          <a:bodyPr/>
          <a:lstStyle/>
          <a:p>
            <a:fld id="{4B08F340-7B5F-45EF-9092-3F38A0E745E0}" type="slidenum">
              <a:rPr lang="en-US" smtClean="0"/>
              <a:t>10</a:t>
            </a:fld>
            <a:endParaRPr lang="en-US"/>
          </a:p>
        </p:txBody>
      </p:sp>
    </p:spTree>
    <p:extLst>
      <p:ext uri="{BB962C8B-B14F-4D97-AF65-F5344CB8AC3E}">
        <p14:creationId xmlns:p14="http://schemas.microsoft.com/office/powerpoint/2010/main" val="2043251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C0145E-A539-457B-905A-F8DD9D492359}"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322577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0145E-A539-457B-905A-F8DD9D492359}"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183752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0145E-A539-457B-905A-F8DD9D492359}"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1595734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0145E-A539-457B-905A-F8DD9D492359}"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337825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C0145E-A539-457B-905A-F8DD9D492359}" type="datetimeFigureOut">
              <a:rPr lang="en-US" smtClean="0"/>
              <a:t>8/17/2016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5541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C0145E-A539-457B-905A-F8DD9D492359}"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288166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C0145E-A539-457B-905A-F8DD9D492359}" type="datetimeFigureOut">
              <a:rPr lang="en-US" smtClean="0"/>
              <a:t>8/17/2016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246534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C0145E-A539-457B-905A-F8DD9D492359}" type="datetimeFigureOut">
              <a:rPr lang="en-US" smtClean="0"/>
              <a:t>8/17/2016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284241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0145E-A539-457B-905A-F8DD9D492359}" type="datetimeFigureOut">
              <a:rPr lang="en-US" smtClean="0"/>
              <a:t>8/17/2016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805804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C0145E-A539-457B-905A-F8DD9D492359}"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415508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C0145E-A539-457B-905A-F8DD9D492359}" type="datetimeFigureOut">
              <a:rPr lang="en-US" smtClean="0"/>
              <a:t>8/17/2016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B57AB-0D5C-40EE-A52C-95345CE4D1C4}" type="slidenum">
              <a:rPr lang="en-US" smtClean="0"/>
              <a:t>‹#›</a:t>
            </a:fld>
            <a:endParaRPr lang="en-US"/>
          </a:p>
        </p:txBody>
      </p:sp>
    </p:spTree>
    <p:extLst>
      <p:ext uri="{BB962C8B-B14F-4D97-AF65-F5344CB8AC3E}">
        <p14:creationId xmlns:p14="http://schemas.microsoft.com/office/powerpoint/2010/main" val="234782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l="83000" t="9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0145E-A539-457B-905A-F8DD9D492359}" type="datetimeFigureOut">
              <a:rPr lang="en-US" smtClean="0"/>
              <a:t>8/17/2016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B57AB-0D5C-40EE-A52C-95345CE4D1C4}" type="slidenum">
              <a:rPr lang="en-US" smtClean="0"/>
              <a:t>‹#›</a:t>
            </a:fld>
            <a:endParaRPr lang="en-US"/>
          </a:p>
        </p:txBody>
      </p:sp>
    </p:spTree>
    <p:extLst>
      <p:ext uri="{BB962C8B-B14F-4D97-AF65-F5344CB8AC3E}">
        <p14:creationId xmlns:p14="http://schemas.microsoft.com/office/powerpoint/2010/main" val="237558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387" y="834501"/>
            <a:ext cx="9256450" cy="3204839"/>
          </a:xfrm>
        </p:spPr>
        <p:txBody>
          <a:bodyPr>
            <a:noAutofit/>
          </a:bodyPr>
          <a:lstStyle/>
          <a:p>
            <a:r>
              <a:rPr lang="en-US" sz="5400" b="1" dirty="0"/>
              <a:t>ROC Comment: Automated Descriptive and Subjective Captioning of </a:t>
            </a:r>
            <a:br>
              <a:rPr lang="en-US" sz="5400" b="1" dirty="0"/>
            </a:br>
            <a:r>
              <a:rPr lang="en-US" sz="5400" b="1" dirty="0"/>
              <a:t>Behavioral Videos</a:t>
            </a:r>
          </a:p>
        </p:txBody>
      </p:sp>
      <p:sp>
        <p:nvSpPr>
          <p:cNvPr id="3" name="TextBox 2"/>
          <p:cNvSpPr txBox="1"/>
          <p:nvPr/>
        </p:nvSpPr>
        <p:spPr>
          <a:xfrm>
            <a:off x="931753" y="4829452"/>
            <a:ext cx="9449638" cy="738664"/>
          </a:xfrm>
          <a:prstGeom prst="rect">
            <a:avLst/>
          </a:prstGeom>
          <a:noFill/>
        </p:spPr>
        <p:txBody>
          <a:bodyPr wrap="none" rtlCol="0">
            <a:spAutoFit/>
          </a:bodyPr>
          <a:lstStyle/>
          <a:p>
            <a:pPr algn="ctr"/>
            <a:r>
              <a:rPr lang="en-US" dirty="0"/>
              <a:t>Mohammad Rafayet Ali, </a:t>
            </a:r>
            <a:r>
              <a:rPr lang="en-US" dirty="0" err="1"/>
              <a:t>Facundo</a:t>
            </a:r>
            <a:r>
              <a:rPr lang="en-US" dirty="0"/>
              <a:t> </a:t>
            </a:r>
            <a:r>
              <a:rPr lang="en-US" dirty="0" err="1"/>
              <a:t>Ciancio</a:t>
            </a:r>
            <a:r>
              <a:rPr lang="en-US" dirty="0"/>
              <a:t>, Ru Zhao, Iftekhar </a:t>
            </a:r>
            <a:r>
              <a:rPr lang="en-US" dirty="0" err="1"/>
              <a:t>Naim</a:t>
            </a:r>
            <a:r>
              <a:rPr lang="en-US" dirty="0"/>
              <a:t>, Mohammed (Ehsan) </a:t>
            </a:r>
            <a:r>
              <a:rPr lang="en-US" dirty="0" err="1"/>
              <a:t>Hoque</a:t>
            </a:r>
            <a:endParaRPr lang="en-US" dirty="0"/>
          </a:p>
          <a:p>
            <a:pPr algn="ctr"/>
            <a:r>
              <a:rPr lang="en-US" sz="2400" dirty="0"/>
              <a:t>Rochester Human-Computer Interaction (ROC HCI),University of Rochester</a:t>
            </a:r>
          </a:p>
        </p:txBody>
      </p:sp>
    </p:spTree>
    <p:extLst>
      <p:ext uri="{BB962C8B-B14F-4D97-AF65-F5344CB8AC3E}">
        <p14:creationId xmlns:p14="http://schemas.microsoft.com/office/powerpoint/2010/main" val="1580455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Set</a:t>
            </a:r>
            <a:endParaRPr lang="en-US" dirty="0"/>
          </a:p>
        </p:txBody>
      </p:sp>
      <p:pic>
        <p:nvPicPr>
          <p:cNvPr id="4" name="RocCommentDat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4088" y="1825625"/>
            <a:ext cx="7742237" cy="4351338"/>
          </a:xfrm>
        </p:spPr>
      </p:pic>
    </p:spTree>
    <p:extLst>
      <p:ext uri="{BB962C8B-B14F-4D97-AF65-F5344CB8AC3E}">
        <p14:creationId xmlns:p14="http://schemas.microsoft.com/office/powerpoint/2010/main" val="322695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System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6838" y="1868107"/>
            <a:ext cx="10318324" cy="3727473"/>
          </a:xfrm>
        </p:spPr>
      </p:pic>
      <p:sp>
        <p:nvSpPr>
          <p:cNvPr id="5" name="Rectangle 4"/>
          <p:cNvSpPr/>
          <p:nvPr/>
        </p:nvSpPr>
        <p:spPr>
          <a:xfrm>
            <a:off x="5254388" y="1514901"/>
            <a:ext cx="6400800" cy="4080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83140" y="3316406"/>
            <a:ext cx="3671248" cy="2402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2633" y="1690688"/>
            <a:ext cx="2101755" cy="1625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62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it works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5719" y="1690687"/>
            <a:ext cx="9704449" cy="3684773"/>
          </a:xfrm>
          <a:prstGeom prst="rect">
            <a:avLst/>
          </a:prstGeom>
        </p:spPr>
      </p:pic>
      <p:sp>
        <p:nvSpPr>
          <p:cNvPr id="5" name="Rectangle 4"/>
          <p:cNvSpPr/>
          <p:nvPr/>
        </p:nvSpPr>
        <p:spPr>
          <a:xfrm>
            <a:off x="1405719" y="3207224"/>
            <a:ext cx="2292824" cy="2168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98542" y="1501254"/>
            <a:ext cx="2756849" cy="3874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55391" y="1595970"/>
            <a:ext cx="4790364" cy="3874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255678069fc9884d837c48a16b28dabe_1-mer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61335" y="2023785"/>
            <a:ext cx="1517565" cy="1138174"/>
          </a:xfrm>
          <a:prstGeom prst="rect">
            <a:avLst/>
          </a:prstGeom>
        </p:spPr>
      </p:pic>
    </p:spTree>
    <p:extLst>
      <p:ext uri="{BB962C8B-B14F-4D97-AF65-F5344CB8AC3E}">
        <p14:creationId xmlns:p14="http://schemas.microsoft.com/office/powerpoint/2010/main" val="224048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8"/>
                </p:tgtEl>
              </p:cMediaNode>
            </p:video>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028630" y="2153574"/>
            <a:ext cx="2702511" cy="2702511"/>
            <a:chOff x="6906086" y="2153574"/>
            <a:chExt cx="2702511" cy="2702511"/>
          </a:xfrm>
          <a:scene3d>
            <a:camera prst="isometricOffAxis1Left">
              <a:rot lat="600000" lon="3600000" rev="0"/>
            </a:camera>
            <a:lightRig rig="threePt" dir="t"/>
          </a:scene3d>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1" y="2540001"/>
              <a:ext cx="2290618" cy="143163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086" y="2153574"/>
              <a:ext cx="2702511" cy="2702511"/>
            </a:xfrm>
            <a:prstGeom prst="rect">
              <a:avLst/>
            </a:prstGeom>
          </p:spPr>
        </p:pic>
      </p:grpSp>
      <p:sp>
        <p:nvSpPr>
          <p:cNvPr id="2" name="Title 1"/>
          <p:cNvSpPr>
            <a:spLocks noGrp="1"/>
          </p:cNvSpPr>
          <p:nvPr>
            <p:ph type="title"/>
          </p:nvPr>
        </p:nvSpPr>
        <p:spPr/>
        <p:txBody>
          <a:bodyPr/>
          <a:lstStyle/>
          <a:p>
            <a:r>
              <a:rPr lang="en-US" b="1" dirty="0"/>
              <a:t>Validation Study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830" y="1991769"/>
            <a:ext cx="2944744" cy="2944744"/>
          </a:xfrm>
          <a:prstGeom prst="rect">
            <a:avLst/>
          </a:prstGeom>
        </p:spPr>
      </p:pic>
      <p:sp>
        <p:nvSpPr>
          <p:cNvPr id="5" name="TextBox 4"/>
          <p:cNvSpPr txBox="1"/>
          <p:nvPr/>
        </p:nvSpPr>
        <p:spPr>
          <a:xfrm>
            <a:off x="885844" y="5557550"/>
            <a:ext cx="4358629" cy="430887"/>
          </a:xfrm>
          <a:prstGeom prst="rect">
            <a:avLst/>
          </a:prstGeom>
          <a:noFill/>
        </p:spPr>
        <p:txBody>
          <a:bodyPr wrap="none" rtlCol="0">
            <a:spAutoFit/>
          </a:bodyPr>
          <a:lstStyle/>
          <a:p>
            <a:r>
              <a:rPr lang="en-US" sz="2200" b="1" dirty="0"/>
              <a:t>30 Participants </a:t>
            </a:r>
            <a:r>
              <a:rPr lang="en-US" sz="2200" dirty="0"/>
              <a:t>(Mechanical </a:t>
            </a:r>
            <a:r>
              <a:rPr lang="en-US" sz="2200" dirty="0" err="1"/>
              <a:t>Turkers</a:t>
            </a:r>
            <a:r>
              <a:rPr lang="en-US" sz="2200" dirty="0"/>
              <a:t>)</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3085" y="2395537"/>
            <a:ext cx="2066925" cy="2066925"/>
          </a:xfrm>
          <a:prstGeom prst="rect">
            <a:avLst/>
          </a:prstGeom>
        </p:spPr>
      </p:pic>
      <p:sp>
        <p:nvSpPr>
          <p:cNvPr id="19" name="TextBox 18"/>
          <p:cNvSpPr txBox="1"/>
          <p:nvPr/>
        </p:nvSpPr>
        <p:spPr>
          <a:xfrm>
            <a:off x="5218425" y="5557550"/>
            <a:ext cx="3288144" cy="430887"/>
          </a:xfrm>
          <a:prstGeom prst="rect">
            <a:avLst/>
          </a:prstGeom>
          <a:noFill/>
        </p:spPr>
        <p:txBody>
          <a:bodyPr wrap="none" rtlCol="0">
            <a:spAutoFit/>
          </a:bodyPr>
          <a:lstStyle/>
          <a:p>
            <a:r>
              <a:rPr lang="en-US" sz="2200" dirty="0"/>
              <a:t>Record and Upload a Video</a:t>
            </a:r>
          </a:p>
        </p:txBody>
      </p:sp>
      <p:grpSp>
        <p:nvGrpSpPr>
          <p:cNvPr id="22" name="Group 21"/>
          <p:cNvGrpSpPr/>
          <p:nvPr/>
        </p:nvGrpSpPr>
        <p:grpSpPr>
          <a:xfrm>
            <a:off x="8937057" y="2153574"/>
            <a:ext cx="2913198" cy="2954135"/>
            <a:chOff x="9312563" y="2153574"/>
            <a:chExt cx="2537691" cy="2537691"/>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2563" y="2153574"/>
              <a:ext cx="2537691" cy="253769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597" y="2540001"/>
              <a:ext cx="2247112" cy="1616363"/>
            </a:xfrm>
            <a:prstGeom prst="rect">
              <a:avLst/>
            </a:prstGeom>
          </p:spPr>
        </p:pic>
      </p:grpSp>
      <p:sp>
        <p:nvSpPr>
          <p:cNvPr id="23" name="Rectangle 22"/>
          <p:cNvSpPr/>
          <p:nvPr/>
        </p:nvSpPr>
        <p:spPr>
          <a:xfrm>
            <a:off x="9479798" y="5557550"/>
            <a:ext cx="2370457" cy="430887"/>
          </a:xfrm>
          <a:prstGeom prst="rect">
            <a:avLst/>
          </a:prstGeom>
        </p:spPr>
        <p:txBody>
          <a:bodyPr wrap="none">
            <a:spAutoFit/>
          </a:bodyPr>
          <a:lstStyle/>
          <a:p>
            <a:r>
              <a:rPr lang="en-US" sz="2200" dirty="0"/>
              <a:t>Receive Comments</a:t>
            </a:r>
          </a:p>
        </p:txBody>
      </p:sp>
    </p:spTree>
    <p:extLst>
      <p:ext uri="{BB962C8B-B14F-4D97-AF65-F5344CB8AC3E}">
        <p14:creationId xmlns:p14="http://schemas.microsoft.com/office/powerpoint/2010/main" val="383938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991" y="828489"/>
            <a:ext cx="8627356" cy="4666963"/>
          </a:xfrm>
          <a:prstGeom prst="rect">
            <a:avLst/>
          </a:prstGeom>
        </p:spPr>
      </p:pic>
      <p:pic>
        <p:nvPicPr>
          <p:cNvPr id="5" name="ded894cb548444cbaade4d5f6956903e_1-mer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85578" y="1540396"/>
            <a:ext cx="3371551" cy="2528663"/>
          </a:xfrm>
          <a:prstGeom prst="rect">
            <a:avLst/>
          </a:prstGeom>
        </p:spPr>
      </p:pic>
      <p:grpSp>
        <p:nvGrpSpPr>
          <p:cNvPr id="15" name="Group 14"/>
          <p:cNvGrpSpPr/>
          <p:nvPr/>
        </p:nvGrpSpPr>
        <p:grpSpPr>
          <a:xfrm>
            <a:off x="562645" y="1567555"/>
            <a:ext cx="10133974" cy="2501504"/>
            <a:chOff x="562645" y="1567555"/>
            <a:chExt cx="10133974" cy="2501504"/>
          </a:xfrm>
        </p:grpSpPr>
        <p:sp>
          <p:nvSpPr>
            <p:cNvPr id="6" name="Rectangle 5"/>
            <p:cNvSpPr/>
            <p:nvPr/>
          </p:nvSpPr>
          <p:spPr>
            <a:xfrm>
              <a:off x="7093341" y="1567555"/>
              <a:ext cx="3603278" cy="2501504"/>
            </a:xfrm>
            <a:prstGeom prst="rect">
              <a:avLst/>
            </a:prstGeom>
            <a:blipFill dpi="0" rotWithShape="1">
              <a:blip r:embed="rId6"/>
              <a:srcRect/>
              <a:tile tx="0" ty="0" sx="100000" sy="100000" flip="none" algn="tl"/>
            </a:bli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chemeClr val="tx1">
                      <a:lumMod val="75000"/>
                      <a:lumOff val="25000"/>
                    </a:schemeClr>
                  </a:solidFill>
                  <a:latin typeface="Arial" panose="020B0604020202020204" pitchFamily="34" charset="0"/>
                  <a:cs typeface="Arial" panose="020B0604020202020204" pitchFamily="34" charset="0"/>
                </a:rPr>
                <a:t>Speaker is very friendly, makes it feel like he/she is talking to a friend </a:t>
              </a:r>
              <a:r>
                <a:rPr lang="en-US" b="1" dirty="0">
                  <a:solidFill>
                    <a:schemeClr val="tx1">
                      <a:lumMod val="85000"/>
                      <a:lumOff val="15000"/>
                    </a:schemeClr>
                  </a:solidFill>
                  <a:latin typeface="Arial" panose="020B0604020202020204" pitchFamily="34" charset="0"/>
                  <a:cs typeface="Arial" panose="020B0604020202020204" pitchFamily="34" charset="0"/>
                </a:rPr>
                <a:t>#Friendliness</a:t>
              </a:r>
            </a:p>
            <a:p>
              <a:pPr marL="285750" indent="-285750">
                <a:buClr>
                  <a:schemeClr val="bg1"/>
                </a:buClr>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7297099" y="3438734"/>
              <a:ext cx="1235752" cy="42709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Show More</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855071" y="1567555"/>
              <a:ext cx="1910779" cy="369332"/>
            </a:xfrm>
            <a:prstGeom prst="rect">
              <a:avLst/>
            </a:prstGeom>
          </p:spPr>
          <p:txBody>
            <a:bodyPr wrap="none">
              <a:spAutoFit/>
            </a:bodyPr>
            <a:lstStyle/>
            <a:p>
              <a:r>
                <a:rPr lang="en-US" dirty="0"/>
                <a:t>Helpful(3.53/6.00)</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645" y="1615061"/>
              <a:ext cx="274320" cy="274320"/>
            </a:xfrm>
            <a:prstGeom prst="rect">
              <a:avLst/>
            </a:prstGeom>
          </p:spPr>
        </p:pic>
      </p:grpSp>
      <p:grpSp>
        <p:nvGrpSpPr>
          <p:cNvPr id="14" name="Group 13"/>
          <p:cNvGrpSpPr/>
          <p:nvPr/>
        </p:nvGrpSpPr>
        <p:grpSpPr>
          <a:xfrm>
            <a:off x="561140" y="1566043"/>
            <a:ext cx="10133974" cy="2501504"/>
            <a:chOff x="561140" y="2634352"/>
            <a:chExt cx="10133974" cy="2501504"/>
          </a:xfrm>
        </p:grpSpPr>
        <p:sp>
          <p:nvSpPr>
            <p:cNvPr id="10" name="Rectangle 9"/>
            <p:cNvSpPr/>
            <p:nvPr/>
          </p:nvSpPr>
          <p:spPr>
            <a:xfrm>
              <a:off x="7091836" y="2634352"/>
              <a:ext cx="3603278" cy="2501504"/>
            </a:xfrm>
            <a:prstGeom prst="rect">
              <a:avLst/>
            </a:prstGeom>
            <a:blipFill dpi="0" rotWithShape="1">
              <a:blip r:embed="rId6"/>
              <a:srcRect/>
              <a:tile tx="0" ty="0" sx="100000" sy="100000" flip="none" algn="tl"/>
            </a:bli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chemeClr val="tx1">
                      <a:lumMod val="75000"/>
                      <a:lumOff val="25000"/>
                    </a:schemeClr>
                  </a:solidFill>
                  <a:latin typeface="Arial" panose="020B0604020202020204" pitchFamily="34" charset="0"/>
                  <a:cs typeface="Arial" panose="020B0604020202020204" pitchFamily="34" charset="0"/>
                </a:rPr>
                <a:t>Your voice modulation is very good. Keep it up. #</a:t>
              </a:r>
              <a:r>
                <a:rPr lang="en-US" b="1" dirty="0" err="1">
                  <a:solidFill>
                    <a:schemeClr val="tx1">
                      <a:lumMod val="95000"/>
                      <a:lumOff val="5000"/>
                    </a:schemeClr>
                  </a:solidFill>
                  <a:latin typeface="Arial" panose="020B0604020202020204" pitchFamily="34" charset="0"/>
                  <a:cs typeface="Arial" panose="020B0604020202020204" pitchFamily="34" charset="0"/>
                </a:rPr>
                <a:t>VolumeModulation</a:t>
              </a:r>
              <a:endParaRPr lang="en-US" b="1"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smtClean="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ounded Rectangle 10"/>
            <p:cNvSpPr/>
            <p:nvPr/>
          </p:nvSpPr>
          <p:spPr>
            <a:xfrm>
              <a:off x="7295594" y="4505531"/>
              <a:ext cx="1235752" cy="42709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Show More</a:t>
              </a:r>
              <a:endParaRPr lang="en-US" sz="1400" dirty="0">
                <a:latin typeface="Arial" panose="020B0604020202020204" pitchFamily="34" charset="0"/>
                <a:cs typeface="Arial" panose="020B0604020202020204" pitchFamily="34" charset="0"/>
              </a:endParaRPr>
            </a:p>
          </p:txBody>
        </p:sp>
        <p:sp>
          <p:nvSpPr>
            <p:cNvPr id="12" name="Rectangle 11"/>
            <p:cNvSpPr/>
            <p:nvPr/>
          </p:nvSpPr>
          <p:spPr>
            <a:xfrm>
              <a:off x="853566" y="2634352"/>
              <a:ext cx="2057230" cy="369332"/>
            </a:xfrm>
            <a:prstGeom prst="rect">
              <a:avLst/>
            </a:prstGeom>
          </p:spPr>
          <p:txBody>
            <a:bodyPr wrap="none">
              <a:spAutoFit/>
            </a:bodyPr>
            <a:lstStyle/>
            <a:p>
              <a:r>
                <a:rPr lang="en-US" dirty="0"/>
                <a:t>Accurate(3.33/6.00)</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140" y="2681858"/>
              <a:ext cx="274320" cy="274320"/>
            </a:xfrm>
            <a:prstGeom prst="rect">
              <a:avLst/>
            </a:prstGeom>
          </p:spPr>
        </p:pic>
      </p:grpSp>
      <p:grpSp>
        <p:nvGrpSpPr>
          <p:cNvPr id="23" name="Group 22"/>
          <p:cNvGrpSpPr/>
          <p:nvPr/>
        </p:nvGrpSpPr>
        <p:grpSpPr>
          <a:xfrm>
            <a:off x="484800" y="1564527"/>
            <a:ext cx="10208813" cy="2501504"/>
            <a:chOff x="638701" y="3836950"/>
            <a:chExt cx="10208813" cy="2501504"/>
          </a:xfrm>
        </p:grpSpPr>
        <p:grpSp>
          <p:nvGrpSpPr>
            <p:cNvPr id="17" name="Group 16"/>
            <p:cNvGrpSpPr/>
            <p:nvPr/>
          </p:nvGrpSpPr>
          <p:grpSpPr>
            <a:xfrm>
              <a:off x="1005966" y="3836950"/>
              <a:ext cx="9841548" cy="2501504"/>
              <a:chOff x="853566" y="2634352"/>
              <a:chExt cx="9841548" cy="2501504"/>
            </a:xfrm>
          </p:grpSpPr>
          <p:sp>
            <p:nvSpPr>
              <p:cNvPr id="18" name="Rectangle 17"/>
              <p:cNvSpPr/>
              <p:nvPr/>
            </p:nvSpPr>
            <p:spPr>
              <a:xfrm>
                <a:off x="7091836" y="2634352"/>
                <a:ext cx="3603278" cy="2501504"/>
              </a:xfrm>
              <a:prstGeom prst="rect">
                <a:avLst/>
              </a:prstGeom>
              <a:blipFill dpi="0" rotWithShape="1">
                <a:blip r:embed="rId6"/>
                <a:srcRect/>
                <a:tile tx="0" ty="0" sx="100000" sy="100000" flip="none" algn="tl"/>
              </a:bli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dirty="0">
                    <a:solidFill>
                      <a:schemeClr val="tx1">
                        <a:lumMod val="75000"/>
                        <a:lumOff val="25000"/>
                      </a:schemeClr>
                    </a:solidFill>
                    <a:latin typeface="Arial" panose="020B0604020202020204" pitchFamily="34" charset="0"/>
                    <a:cs typeface="Arial" panose="020B0604020202020204" pitchFamily="34" charset="0"/>
                  </a:rPr>
                  <a:t>Speaker should emphasis on his </a:t>
                </a:r>
                <a:r>
                  <a:rPr lang="en-US" b="1" dirty="0">
                    <a:solidFill>
                      <a:srgbClr val="FF0000"/>
                    </a:solidFill>
                    <a:latin typeface="Arial" panose="020B0604020202020204" pitchFamily="34" charset="0"/>
                    <a:cs typeface="Arial" panose="020B0604020202020204" pitchFamily="34" charset="0"/>
                  </a:rPr>
                  <a:t>hobbies</a:t>
                </a:r>
                <a:r>
                  <a:rPr lang="en-US" b="1" dirty="0">
                    <a:solidFill>
                      <a:schemeClr val="tx1">
                        <a:lumMod val="75000"/>
                        <a:lumOff val="25000"/>
                      </a:schemeClr>
                    </a:solidFill>
                    <a:latin typeface="Arial" panose="020B0604020202020204" pitchFamily="34" charset="0"/>
                    <a:cs typeface="Arial" panose="020B0604020202020204" pitchFamily="34" charset="0"/>
                  </a:rPr>
                  <a:t> and speak louder. </a:t>
                </a:r>
                <a:r>
                  <a:rPr lang="en-US" b="1" dirty="0">
                    <a:solidFill>
                      <a:schemeClr val="tx1">
                        <a:lumMod val="95000"/>
                        <a:lumOff val="5000"/>
                      </a:schemeClr>
                    </a:solidFill>
                    <a:latin typeface="Arial" panose="020B0604020202020204" pitchFamily="34" charset="0"/>
                    <a:cs typeface="Arial" panose="020B0604020202020204" pitchFamily="34" charset="0"/>
                  </a:rPr>
                  <a:t>#Loudness  </a:t>
                </a:r>
              </a:p>
              <a:p>
                <a:pPr marL="285750" indent="-285750">
                  <a:buClr>
                    <a:schemeClr val="bg1"/>
                  </a:buClr>
                  <a:buFont typeface="Arial" panose="020B0604020202020204" pitchFamily="34" charset="0"/>
                  <a:buChar char="•"/>
                </a:pPr>
                <a:endParaRPr lang="en-US" b="1" dirty="0" smtClean="0">
                  <a:solidFill>
                    <a:schemeClr val="tx1">
                      <a:lumMod val="95000"/>
                      <a:lumOff val="5000"/>
                    </a:schemeClr>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9" name="Rounded Rectangle 18"/>
              <p:cNvSpPr/>
              <p:nvPr/>
            </p:nvSpPr>
            <p:spPr>
              <a:xfrm>
                <a:off x="7295594" y="4505531"/>
                <a:ext cx="1235752" cy="42709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Arial" panose="020B0604020202020204" pitchFamily="34" charset="0"/>
                    <a:cs typeface="Arial" panose="020B0604020202020204" pitchFamily="34" charset="0"/>
                  </a:rPr>
                  <a:t>Show More</a:t>
                </a:r>
                <a:endParaRPr lang="en-US" sz="1400" dirty="0">
                  <a:latin typeface="Arial" panose="020B0604020202020204" pitchFamily="34" charset="0"/>
                  <a:cs typeface="Arial" panose="020B0604020202020204" pitchFamily="34" charset="0"/>
                </a:endParaRPr>
              </a:p>
            </p:txBody>
          </p:sp>
          <p:sp>
            <p:nvSpPr>
              <p:cNvPr id="20" name="Rectangle 19"/>
              <p:cNvSpPr/>
              <p:nvPr/>
            </p:nvSpPr>
            <p:spPr>
              <a:xfrm>
                <a:off x="853566" y="2634352"/>
                <a:ext cx="1562287" cy="646331"/>
              </a:xfrm>
              <a:prstGeom prst="rect">
                <a:avLst/>
              </a:prstGeom>
            </p:spPr>
            <p:txBody>
              <a:bodyPr wrap="none">
                <a:spAutoFit/>
              </a:bodyPr>
              <a:lstStyle/>
              <a:p>
                <a:r>
                  <a:rPr lang="en-US" dirty="0"/>
                  <a:t>Out of </a:t>
                </a:r>
                <a:r>
                  <a:rPr lang="en-US" dirty="0" smtClean="0"/>
                  <a:t>Context</a:t>
                </a:r>
              </a:p>
              <a:p>
                <a:r>
                  <a:rPr lang="en-US" dirty="0" smtClean="0"/>
                  <a:t>(</a:t>
                </a:r>
                <a:r>
                  <a:rPr lang="en-US" dirty="0"/>
                  <a:t>2.10/6.00</a:t>
                </a:r>
                <a:r>
                  <a:rPr lang="en-US" dirty="0" smtClean="0"/>
                  <a:t>)</a:t>
                </a:r>
                <a:endParaRPr lang="en-US" dirty="0"/>
              </a:p>
            </p:txBody>
          </p:sp>
        </p:gr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701" y="3977235"/>
              <a:ext cx="365760" cy="365760"/>
            </a:xfrm>
            <a:prstGeom prst="rect">
              <a:avLst/>
            </a:prstGeom>
          </p:spPr>
        </p:pic>
      </p:grpSp>
    </p:spTree>
    <p:extLst>
      <p:ext uri="{BB962C8B-B14F-4D97-AF65-F5344CB8AC3E}">
        <p14:creationId xmlns:p14="http://schemas.microsoft.com/office/powerpoint/2010/main" val="11031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3030">
                <p:cTn id="3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Future Work</a:t>
            </a:r>
          </a:p>
        </p:txBody>
      </p:sp>
      <p:sp>
        <p:nvSpPr>
          <p:cNvPr id="3" name="Content Placeholder 2"/>
          <p:cNvSpPr>
            <a:spLocks noGrp="1"/>
          </p:cNvSpPr>
          <p:nvPr>
            <p:ph idx="1"/>
          </p:nvPr>
        </p:nvSpPr>
        <p:spPr/>
        <p:txBody>
          <a:bodyPr/>
          <a:lstStyle/>
          <a:p>
            <a:r>
              <a:rPr lang="en-US" dirty="0"/>
              <a:t>Use Recurrent Neural Network (LSTM)</a:t>
            </a:r>
          </a:p>
          <a:p>
            <a:r>
              <a:rPr lang="en-US" dirty="0"/>
              <a:t>Use more useful features (eye position)</a:t>
            </a:r>
          </a:p>
          <a:p>
            <a:r>
              <a:rPr lang="en-US" dirty="0"/>
              <a:t>Eliminate out of context comments (Detect Topics)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6327" y="3395840"/>
            <a:ext cx="6668062" cy="20595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725" y="3413391"/>
            <a:ext cx="6065980" cy="3124345"/>
          </a:xfrm>
          <a:prstGeom prst="rect">
            <a:avLst/>
          </a:prstGeom>
        </p:spPr>
      </p:pic>
    </p:spTree>
    <p:extLst>
      <p:ext uri="{BB962C8B-B14F-4D97-AF65-F5344CB8AC3E}">
        <p14:creationId xmlns:p14="http://schemas.microsoft.com/office/powerpoint/2010/main" val="18175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387" y="834501"/>
            <a:ext cx="9256450" cy="1917577"/>
          </a:xfrm>
        </p:spPr>
        <p:txBody>
          <a:bodyPr>
            <a:noAutofit/>
          </a:bodyPr>
          <a:lstStyle/>
          <a:p>
            <a:r>
              <a:rPr lang="en-US" sz="4400" b="1" dirty="0"/>
              <a:t>ROC Comment: Automated Descriptive and Subjective Captioning of </a:t>
            </a:r>
            <a:br>
              <a:rPr lang="en-US" sz="4400" b="1" dirty="0"/>
            </a:br>
            <a:r>
              <a:rPr lang="en-US" sz="4400" b="1" dirty="0"/>
              <a:t>Behavioral Videos</a:t>
            </a:r>
            <a:endParaRPr lang="en-US" sz="5400" b="1" dirty="0"/>
          </a:p>
        </p:txBody>
      </p:sp>
      <p:sp>
        <p:nvSpPr>
          <p:cNvPr id="3" name="TextBox 2"/>
          <p:cNvSpPr txBox="1"/>
          <p:nvPr/>
        </p:nvSpPr>
        <p:spPr>
          <a:xfrm>
            <a:off x="931753" y="4829452"/>
            <a:ext cx="9449638" cy="738664"/>
          </a:xfrm>
          <a:prstGeom prst="rect">
            <a:avLst/>
          </a:prstGeom>
          <a:noFill/>
        </p:spPr>
        <p:txBody>
          <a:bodyPr wrap="none" rtlCol="0">
            <a:spAutoFit/>
          </a:bodyPr>
          <a:lstStyle/>
          <a:p>
            <a:pPr algn="ctr"/>
            <a:r>
              <a:rPr lang="en-US" dirty="0"/>
              <a:t>Mohammad Rafayet Ali, </a:t>
            </a:r>
            <a:r>
              <a:rPr lang="en-US" dirty="0" err="1"/>
              <a:t>Facundo</a:t>
            </a:r>
            <a:r>
              <a:rPr lang="en-US" dirty="0"/>
              <a:t> </a:t>
            </a:r>
            <a:r>
              <a:rPr lang="en-US" dirty="0" err="1"/>
              <a:t>Ciancio</a:t>
            </a:r>
            <a:r>
              <a:rPr lang="en-US" dirty="0"/>
              <a:t>, Ru Zhao, Iftekhar </a:t>
            </a:r>
            <a:r>
              <a:rPr lang="en-US" dirty="0" err="1"/>
              <a:t>Naim</a:t>
            </a:r>
            <a:r>
              <a:rPr lang="en-US" dirty="0"/>
              <a:t>, Mohammed (Ehsan) </a:t>
            </a:r>
            <a:r>
              <a:rPr lang="en-US" dirty="0" err="1"/>
              <a:t>Hoque</a:t>
            </a:r>
            <a:endParaRPr lang="en-US" dirty="0"/>
          </a:p>
          <a:p>
            <a:pPr algn="ctr"/>
            <a:r>
              <a:rPr lang="en-US" sz="2400" dirty="0"/>
              <a:t>Rochester Human-Computer Interaction (ROC HCI),University of Rochester</a:t>
            </a:r>
          </a:p>
        </p:txBody>
      </p:sp>
      <p:sp>
        <p:nvSpPr>
          <p:cNvPr id="4" name="TextBox 3"/>
          <p:cNvSpPr txBox="1"/>
          <p:nvPr/>
        </p:nvSpPr>
        <p:spPr>
          <a:xfrm>
            <a:off x="1495381" y="3195961"/>
            <a:ext cx="8602462" cy="707886"/>
          </a:xfrm>
          <a:prstGeom prst="rect">
            <a:avLst/>
          </a:prstGeom>
          <a:noFill/>
        </p:spPr>
        <p:txBody>
          <a:bodyPr wrap="square" rtlCol="0">
            <a:spAutoFit/>
          </a:bodyPr>
          <a:lstStyle/>
          <a:p>
            <a:r>
              <a:rPr lang="en-US" sz="4000" b="1" u="sng" dirty="0">
                <a:solidFill>
                  <a:schemeClr val="accent1">
                    <a:lumMod val="75000"/>
                  </a:schemeClr>
                </a:solidFill>
              </a:rPr>
              <a:t>https://www.tinyurl.com/roccomment </a:t>
            </a:r>
            <a:endParaRPr lang="en-US" sz="4000" dirty="0"/>
          </a:p>
        </p:txBody>
      </p:sp>
    </p:spTree>
    <p:extLst>
      <p:ext uri="{BB962C8B-B14F-4D97-AF65-F5344CB8AC3E}">
        <p14:creationId xmlns:p14="http://schemas.microsoft.com/office/powerpoint/2010/main" val="130196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10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Problem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32496" y="1825625"/>
            <a:ext cx="6527007" cy="4351338"/>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148" y="2421707"/>
            <a:ext cx="4933537" cy="2603054"/>
          </a:xfrm>
          <a:prstGeom prst="rect">
            <a:avLst/>
          </a:prstGeom>
        </p:spPr>
      </p:pic>
    </p:spTree>
    <p:extLst>
      <p:ext uri="{BB962C8B-B14F-4D97-AF65-F5344CB8AC3E}">
        <p14:creationId xmlns:p14="http://schemas.microsoft.com/office/powerpoint/2010/main" val="27178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b="1" dirty="0"/>
              <a:t>Can computers generate </a:t>
            </a:r>
            <a:r>
              <a:rPr lang="en-US" sz="4400" b="1" dirty="0">
                <a:solidFill>
                  <a:schemeClr val="accent1">
                    <a:lumMod val="75000"/>
                  </a:schemeClr>
                </a:solidFill>
              </a:rPr>
              <a:t>Human Like </a:t>
            </a:r>
            <a:r>
              <a:rPr lang="en-US" sz="4400" b="1" dirty="0"/>
              <a:t>comments on my public speaking video?</a:t>
            </a:r>
          </a:p>
        </p:txBody>
      </p:sp>
    </p:spTree>
    <p:extLst>
      <p:ext uri="{BB962C8B-B14F-4D97-AF65-F5344CB8AC3E}">
        <p14:creationId xmlns:p14="http://schemas.microsoft.com/office/powerpoint/2010/main" val="2723209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Solution</a:t>
            </a:r>
            <a:r>
              <a:rPr lang="en-US" b="1" dirty="0" smtClean="0"/>
              <a:t>? (Image/Video Captioning)</a:t>
            </a:r>
            <a:endParaRPr lang="en-U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324" y="1487454"/>
            <a:ext cx="6885899" cy="2387429"/>
          </a:xfrm>
          <a:prstGeom prst="rect">
            <a:avLst/>
          </a:prstGeom>
        </p:spPr>
      </p:pic>
      <p:sp>
        <p:nvSpPr>
          <p:cNvPr id="8" name="Rectangle 7"/>
          <p:cNvSpPr/>
          <p:nvPr/>
        </p:nvSpPr>
        <p:spPr>
          <a:xfrm>
            <a:off x="1370091" y="5839187"/>
            <a:ext cx="9451818" cy="646331"/>
          </a:xfrm>
          <a:prstGeom prst="rect">
            <a:avLst/>
          </a:prstGeom>
        </p:spPr>
        <p:txBody>
          <a:bodyPr wrap="square">
            <a:spAutoFit/>
          </a:bodyPr>
          <a:lstStyle/>
          <a:p>
            <a:r>
              <a:rPr lang="en-US" sz="1200" dirty="0" err="1">
                <a:solidFill>
                  <a:srgbClr val="000000"/>
                </a:solidFill>
                <a:latin typeface="Arial" panose="020B0604020202020204" pitchFamily="34" charset="0"/>
                <a:cs typeface="Arial" panose="020B0604020202020204" pitchFamily="34" charset="0"/>
              </a:rPr>
              <a:t>Subhashini</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Venugopalan</a:t>
            </a:r>
            <a:r>
              <a:rPr lang="en-US" sz="1200" dirty="0">
                <a:solidFill>
                  <a:srgbClr val="000000"/>
                </a:solidFill>
                <a:latin typeface="Arial" panose="020B0604020202020204" pitchFamily="34" charset="0"/>
                <a:cs typeface="Arial" panose="020B0604020202020204" pitchFamily="34" charset="0"/>
              </a:rPr>
              <a:t>, </a:t>
            </a:r>
            <a:r>
              <a:rPr lang="en-US" sz="1200" dirty="0" err="1">
                <a:solidFill>
                  <a:srgbClr val="000000"/>
                </a:solidFill>
                <a:latin typeface="Arial" panose="020B0604020202020204" pitchFamily="34" charset="0"/>
                <a:cs typeface="Arial" panose="020B0604020202020204" pitchFamily="34" charset="0"/>
              </a:rPr>
              <a:t>Huijuan</a:t>
            </a:r>
            <a:r>
              <a:rPr lang="en-US" sz="1200" dirty="0">
                <a:solidFill>
                  <a:srgbClr val="000000"/>
                </a:solidFill>
                <a:latin typeface="Arial" panose="020B0604020202020204" pitchFamily="34" charset="0"/>
                <a:cs typeface="Arial" panose="020B0604020202020204" pitchFamily="34" charset="0"/>
              </a:rPr>
              <a:t> Xu, </a:t>
            </a:r>
            <a:r>
              <a:rPr lang="en-US" sz="1200" dirty="0" smtClean="0">
                <a:solidFill>
                  <a:srgbClr val="000000"/>
                </a:solidFill>
                <a:latin typeface="Arial" panose="020B0604020202020204" pitchFamily="34" charset="0"/>
                <a:cs typeface="Arial" panose="020B0604020202020204" pitchFamily="34" charset="0"/>
              </a:rPr>
              <a:t>Jeff Donahue</a:t>
            </a:r>
            <a:r>
              <a:rPr lang="en-US" sz="1200" dirty="0">
                <a:solidFill>
                  <a:srgbClr val="000000"/>
                </a:solidFill>
                <a:latin typeface="Arial" panose="020B0604020202020204" pitchFamily="34" charset="0"/>
                <a:cs typeface="Arial" panose="020B0604020202020204" pitchFamily="34" charset="0"/>
              </a:rPr>
              <a:t>, Marcus </a:t>
            </a:r>
            <a:r>
              <a:rPr lang="en-US" sz="1200" dirty="0" err="1">
                <a:solidFill>
                  <a:srgbClr val="000000"/>
                </a:solidFill>
                <a:latin typeface="Arial" panose="020B0604020202020204" pitchFamily="34" charset="0"/>
                <a:cs typeface="Arial" panose="020B0604020202020204" pitchFamily="34" charset="0"/>
              </a:rPr>
              <a:t>Rohrbach</a:t>
            </a:r>
            <a:r>
              <a:rPr lang="en-US" sz="1200" dirty="0">
                <a:solidFill>
                  <a:srgbClr val="000000"/>
                </a:solidFill>
                <a:latin typeface="Arial" panose="020B0604020202020204" pitchFamily="34" charset="0"/>
                <a:cs typeface="Arial" panose="020B0604020202020204" pitchFamily="34" charset="0"/>
              </a:rPr>
              <a:t>, Raymond </a:t>
            </a:r>
            <a:r>
              <a:rPr lang="en-US" sz="1200" dirty="0" smtClean="0">
                <a:solidFill>
                  <a:srgbClr val="000000"/>
                </a:solidFill>
                <a:latin typeface="Arial" panose="020B0604020202020204" pitchFamily="34" charset="0"/>
                <a:cs typeface="Arial" panose="020B0604020202020204" pitchFamily="34" charset="0"/>
              </a:rPr>
              <a:t>Mooney, and </a:t>
            </a:r>
            <a:r>
              <a:rPr lang="en-US" sz="1200" dirty="0">
                <a:solidFill>
                  <a:srgbClr val="000000"/>
                </a:solidFill>
                <a:latin typeface="Arial" panose="020B0604020202020204" pitchFamily="34" charset="0"/>
                <a:cs typeface="Arial" panose="020B0604020202020204" pitchFamily="34" charset="0"/>
              </a:rPr>
              <a:t>Kate </a:t>
            </a:r>
            <a:r>
              <a:rPr lang="en-US" sz="1200" dirty="0" err="1" smtClean="0">
                <a:solidFill>
                  <a:srgbClr val="000000"/>
                </a:solidFill>
                <a:latin typeface="Arial" panose="020B0604020202020204" pitchFamily="34" charset="0"/>
                <a:cs typeface="Arial" panose="020B0604020202020204" pitchFamily="34" charset="0"/>
              </a:rPr>
              <a:t>Saenko</a:t>
            </a:r>
            <a:r>
              <a:rPr lang="en-US" sz="1200" dirty="0" smtClean="0">
                <a:solidFill>
                  <a:srgbClr val="000000"/>
                </a:solidFill>
                <a:latin typeface="Arial" panose="020B0604020202020204" pitchFamily="34" charset="0"/>
                <a:cs typeface="Arial" panose="020B0604020202020204" pitchFamily="34" charset="0"/>
              </a:rPr>
              <a:t>. Translating </a:t>
            </a:r>
            <a:r>
              <a:rPr lang="en-US" sz="1200" dirty="0">
                <a:solidFill>
                  <a:srgbClr val="000000"/>
                </a:solidFill>
                <a:latin typeface="Arial" panose="020B0604020202020204" pitchFamily="34" charset="0"/>
                <a:cs typeface="Arial" panose="020B0604020202020204" pitchFamily="34" charset="0"/>
              </a:rPr>
              <a:t>videos </a:t>
            </a:r>
            <a:r>
              <a:rPr lang="en-US" sz="1200" dirty="0" smtClean="0">
                <a:solidFill>
                  <a:srgbClr val="000000"/>
                </a:solidFill>
                <a:latin typeface="Arial" panose="020B0604020202020204" pitchFamily="34" charset="0"/>
                <a:cs typeface="Arial" panose="020B0604020202020204" pitchFamily="34" charset="0"/>
              </a:rPr>
              <a:t>to natural </a:t>
            </a:r>
            <a:r>
              <a:rPr lang="en-US" sz="1200" dirty="0">
                <a:solidFill>
                  <a:srgbClr val="000000"/>
                </a:solidFill>
                <a:latin typeface="Arial" panose="020B0604020202020204" pitchFamily="34" charset="0"/>
                <a:cs typeface="Arial" panose="020B0604020202020204" pitchFamily="34" charset="0"/>
              </a:rPr>
              <a:t>language using deep recurrent </a:t>
            </a:r>
            <a:r>
              <a:rPr lang="en-US" sz="1200" dirty="0" smtClean="0">
                <a:solidFill>
                  <a:srgbClr val="000000"/>
                </a:solidFill>
                <a:latin typeface="Arial" panose="020B0604020202020204" pitchFamily="34" charset="0"/>
                <a:cs typeface="Arial" panose="020B0604020202020204" pitchFamily="34" charset="0"/>
              </a:rPr>
              <a:t>neural networks</a:t>
            </a:r>
            <a:r>
              <a:rPr lang="en-US" sz="1200" dirty="0">
                <a:solidFill>
                  <a:srgbClr val="00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dirty="0"/>
              <a:t/>
            </a:r>
            <a:br>
              <a:rPr lang="en-US" sz="1200" dirty="0"/>
            </a:br>
            <a:endParaRPr lang="en-US" sz="1200" dirty="0"/>
          </a:p>
        </p:txBody>
      </p:sp>
    </p:spTree>
    <p:extLst>
      <p:ext uri="{BB962C8B-B14F-4D97-AF65-F5344CB8AC3E}">
        <p14:creationId xmlns:p14="http://schemas.microsoft.com/office/powerpoint/2010/main" val="2135904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b="1" dirty="0"/>
              <a:t>Can computers generate </a:t>
            </a:r>
            <a:r>
              <a:rPr lang="en-US" sz="4400" b="1" dirty="0">
                <a:solidFill>
                  <a:schemeClr val="accent1">
                    <a:lumMod val="75000"/>
                  </a:schemeClr>
                </a:solidFill>
              </a:rPr>
              <a:t>Human Like </a:t>
            </a:r>
            <a:r>
              <a:rPr lang="en-US" sz="4400" b="1" dirty="0"/>
              <a:t>comments on my public speaking video?</a:t>
            </a:r>
          </a:p>
        </p:txBody>
      </p:sp>
      <p:sp>
        <p:nvSpPr>
          <p:cNvPr id="2" name="TextBox 1"/>
          <p:cNvSpPr txBox="1"/>
          <p:nvPr/>
        </p:nvSpPr>
        <p:spPr>
          <a:xfrm>
            <a:off x="5550626" y="4001294"/>
            <a:ext cx="1090748" cy="830997"/>
          </a:xfrm>
          <a:prstGeom prst="rect">
            <a:avLst/>
          </a:prstGeom>
          <a:noFill/>
        </p:spPr>
        <p:txBody>
          <a:bodyPr wrap="none" rtlCol="0">
            <a:spAutoFit/>
          </a:bodyPr>
          <a:lstStyle/>
          <a:p>
            <a:r>
              <a:rPr lang="en-US" sz="4800" b="1" dirty="0" smtClean="0">
                <a:solidFill>
                  <a:schemeClr val="accent6">
                    <a:lumMod val="75000"/>
                  </a:schemeClr>
                </a:solidFill>
                <a:cs typeface="Arial" panose="020B0604020202020204" pitchFamily="34" charset="0"/>
              </a:rPr>
              <a:t>YES</a:t>
            </a:r>
            <a:endParaRPr lang="en-US" b="1" dirty="0">
              <a:solidFill>
                <a:schemeClr val="accent6">
                  <a:lumMod val="75000"/>
                </a:schemeClr>
              </a:solidFill>
              <a:cs typeface="Arial" panose="020B0604020202020204" pitchFamily="34" charset="0"/>
            </a:endParaRPr>
          </a:p>
        </p:txBody>
      </p:sp>
    </p:spTree>
    <p:extLst>
      <p:ext uri="{BB962C8B-B14F-4D97-AF65-F5344CB8AC3E}">
        <p14:creationId xmlns:p14="http://schemas.microsoft.com/office/powerpoint/2010/main" val="10141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508" y="2366639"/>
            <a:ext cx="2658123" cy="2658123"/>
          </a:xfrm>
          <a:prstGeom prst="rect">
            <a:avLst/>
          </a:prstGeom>
        </p:spPr>
      </p:pic>
      <p:sp>
        <p:nvSpPr>
          <p:cNvPr id="2" name="Title 1"/>
          <p:cNvSpPr>
            <a:spLocks noGrp="1"/>
          </p:cNvSpPr>
          <p:nvPr>
            <p:ph type="title"/>
          </p:nvPr>
        </p:nvSpPr>
        <p:spPr/>
        <p:txBody>
          <a:bodyPr/>
          <a:lstStyle/>
          <a:p>
            <a:r>
              <a:rPr lang="en-US" b="1" dirty="0"/>
              <a:t>ROC Comment </a:t>
            </a:r>
            <a:br>
              <a:rPr lang="en-US" b="1" dirty="0"/>
            </a:br>
            <a:r>
              <a:rPr lang="en-US" sz="3200" b="1" u="sng" dirty="0">
                <a:solidFill>
                  <a:schemeClr val="accent1">
                    <a:lumMod val="75000"/>
                  </a:schemeClr>
                </a:solidFill>
              </a:rPr>
              <a:t>https://www.tinyurl.com/roccomment</a:t>
            </a:r>
            <a:endParaRPr lang="en-US" dirty="0"/>
          </a:p>
        </p:txBody>
      </p:sp>
      <p:pic>
        <p:nvPicPr>
          <p:cNvPr id="9" name="ded894cb548444cbaade4d5f6956903e_1-merge">
            <a:hlinkClick r:id="" action="ppaction://media"/>
          </p:cNvPr>
          <p:cNvPicPr>
            <a:picLocks noChangeAspect="1"/>
          </p:cNvPicPr>
          <p:nvPr>
            <a:videoFile r:link="rId1"/>
            <p:extLst>
              <p:ext uri="{DAA4B4D4-6D71-4841-9C94-3DE7FCFB9230}">
                <p14:media xmlns:p14="http://schemas.microsoft.com/office/powerpoint/2010/main" r:embed="rId2">
                  <p14:trim end="55587"/>
                </p14:media>
              </p:ext>
            </p:extLst>
          </p:nvPr>
        </p:nvPicPr>
        <p:blipFill>
          <a:blip r:embed="rId6"/>
          <a:stretch>
            <a:fillRect/>
          </a:stretch>
        </p:blipFill>
        <p:spPr>
          <a:xfrm>
            <a:off x="5273335" y="1690688"/>
            <a:ext cx="5291091" cy="3968318"/>
          </a:xfrm>
          <a:prstGeom prst="rect">
            <a:avLst/>
          </a:prstGeom>
        </p:spPr>
      </p:pic>
      <p:pic>
        <p:nvPicPr>
          <p:cNvPr id="13" name="Content Placeholder 12"/>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198486" y="2778710"/>
            <a:ext cx="2334827" cy="1367161"/>
          </a:xfrm>
        </p:spPr>
      </p:pic>
    </p:spTree>
    <p:extLst>
      <p:ext uri="{BB962C8B-B14F-4D97-AF65-F5344CB8AC3E}">
        <p14:creationId xmlns:p14="http://schemas.microsoft.com/office/powerpoint/2010/main" val="42072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4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5000"/>
            <a:lum/>
          </a:blip>
          <a:srcRect/>
          <a:stretch>
            <a:fillRect l="83000" t="9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120" y="112520"/>
            <a:ext cx="11162981" cy="6038608"/>
          </a:xfrm>
          <a:prstGeom prst="rect">
            <a:avLst/>
          </a:prstGeom>
        </p:spPr>
      </p:pic>
      <p:pic>
        <p:nvPicPr>
          <p:cNvPr id="5" name="ded894cb548444cbaade4d5f6956903e_1-merge">
            <a:hlinkClick r:id="" action="ppaction://media"/>
          </p:cNvPr>
          <p:cNvPicPr>
            <a:picLocks noChangeAspect="1"/>
          </p:cNvPicPr>
          <p:nvPr>
            <a:videoFile r:link="rId1"/>
            <p:extLst>
              <p:ext uri="{DAA4B4D4-6D71-4841-9C94-3DE7FCFB9230}">
                <p14:media xmlns:p14="http://schemas.microsoft.com/office/powerpoint/2010/main" r:embed="rId2">
                  <p14:trim st="14686"/>
                </p14:media>
              </p:ext>
            </p:extLst>
          </p:nvPr>
        </p:nvPicPr>
        <p:blipFill>
          <a:blip r:embed="rId7"/>
          <a:stretch>
            <a:fillRect/>
          </a:stretch>
        </p:blipFill>
        <p:spPr>
          <a:xfrm>
            <a:off x="1877808" y="1023059"/>
            <a:ext cx="3602438" cy="2701829"/>
          </a:xfrm>
          <a:prstGeom prst="rect">
            <a:avLst/>
          </a:prstGeom>
        </p:spPr>
      </p:pic>
      <p:sp>
        <p:nvSpPr>
          <p:cNvPr id="6" name="Rectangle 5"/>
          <p:cNvSpPr/>
          <p:nvPr/>
        </p:nvSpPr>
        <p:spPr>
          <a:xfrm>
            <a:off x="5516458" y="1050592"/>
            <a:ext cx="4786384" cy="4644037"/>
          </a:xfrm>
          <a:prstGeom prst="rect">
            <a:avLst/>
          </a:prstGeom>
          <a:blipFill dpi="0" rotWithShape="1">
            <a:blip r:embed="rId8"/>
            <a:srcRect/>
            <a:tile tx="0" ty="0" sx="100000" sy="100000" flip="none" algn="tl"/>
          </a:blip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Clr>
                <a:schemeClr val="bg1"/>
              </a:buClr>
              <a:buFont typeface="Arial" panose="020B0604020202020204" pitchFamily="34" charset="0"/>
              <a:buChar char="•"/>
            </a:pPr>
            <a:endParaRPr lang="en-US" b="1" dirty="0" smtClean="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r>
              <a:rPr lang="en-US" b="1" dirty="0" smtClean="0">
                <a:solidFill>
                  <a:schemeClr val="tx1">
                    <a:lumMod val="75000"/>
                    <a:lumOff val="25000"/>
                  </a:schemeClr>
                </a:solidFill>
                <a:latin typeface="Arial" panose="020B0604020202020204" pitchFamily="34" charset="0"/>
                <a:cs typeface="Arial" panose="020B0604020202020204" pitchFamily="34" charset="0"/>
              </a:rPr>
              <a:t>Very good starting with a great clear voice. </a:t>
            </a:r>
            <a:r>
              <a:rPr lang="en-US" b="1" dirty="0" smtClean="0">
                <a:solidFill>
                  <a:schemeClr val="tx1"/>
                </a:solidFill>
                <a:latin typeface="Arial" panose="020B0604020202020204" pitchFamily="34" charset="0"/>
                <a:cs typeface="Arial" panose="020B0604020202020204" pitchFamily="34" charset="0"/>
              </a:rPr>
              <a:t>#</a:t>
            </a:r>
            <a:r>
              <a:rPr lang="en-US" b="1" dirty="0" err="1" smtClean="0">
                <a:solidFill>
                  <a:schemeClr val="tx1"/>
                </a:solidFill>
                <a:latin typeface="Arial" panose="020B0604020202020204" pitchFamily="34" charset="0"/>
                <a:cs typeface="Arial" panose="020B0604020202020204" pitchFamily="34" charset="0"/>
              </a:rPr>
              <a:t>VoiceModulation</a:t>
            </a:r>
            <a:endParaRPr lang="en-US" b="1" dirty="0" smtClean="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r>
              <a:rPr lang="en-US" b="1" dirty="0" err="1" smtClean="0">
                <a:solidFill>
                  <a:schemeClr val="tx1">
                    <a:lumMod val="75000"/>
                    <a:lumOff val="25000"/>
                  </a:schemeClr>
                </a:solidFill>
                <a:latin typeface="Arial" panose="020B0604020202020204" pitchFamily="34" charset="0"/>
                <a:cs typeface="Arial" panose="020B0604020202020204" pitchFamily="34" charset="0"/>
              </a:rPr>
              <a:t>He/She</a:t>
            </a:r>
            <a:r>
              <a:rPr lang="en-US" b="1" dirty="0" smtClean="0">
                <a:solidFill>
                  <a:schemeClr val="tx1">
                    <a:lumMod val="75000"/>
                    <a:lumOff val="25000"/>
                  </a:schemeClr>
                </a:solidFill>
                <a:latin typeface="Arial" panose="020B0604020202020204" pitchFamily="34" charset="0"/>
                <a:cs typeface="Arial" panose="020B0604020202020204" pitchFamily="34" charset="0"/>
              </a:rPr>
              <a:t> needs to smile here. It makes the speech more natural. </a:t>
            </a:r>
            <a:r>
              <a:rPr lang="en-US" b="1" dirty="0" smtClean="0">
                <a:solidFill>
                  <a:schemeClr val="tx1"/>
                </a:solidFill>
                <a:latin typeface="Arial" panose="020B0604020202020204" pitchFamily="34" charset="0"/>
                <a:cs typeface="Arial" panose="020B0604020202020204" pitchFamily="34" charset="0"/>
              </a:rPr>
              <a:t>#Smile</a:t>
            </a:r>
          </a:p>
          <a:p>
            <a:pPr marL="285750" indent="-285750">
              <a:buClr>
                <a:schemeClr val="bg1"/>
              </a:buCl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r>
              <a:rPr lang="en-US" b="1" dirty="0" smtClean="0">
                <a:solidFill>
                  <a:schemeClr val="tx1">
                    <a:lumMod val="75000"/>
                    <a:lumOff val="25000"/>
                  </a:schemeClr>
                </a:solidFill>
                <a:latin typeface="Arial" panose="020B0604020202020204" pitchFamily="34" charset="0"/>
                <a:cs typeface="Arial" panose="020B0604020202020204" pitchFamily="34" charset="0"/>
              </a:rPr>
              <a:t>Speaker seems friendly, makes you feel like he/she is talking to a friend. </a:t>
            </a:r>
            <a:r>
              <a:rPr lang="en-US" b="1" dirty="0" smtClean="0">
                <a:solidFill>
                  <a:schemeClr val="tx1"/>
                </a:solidFill>
                <a:latin typeface="Arial" panose="020B0604020202020204" pitchFamily="34" charset="0"/>
                <a:cs typeface="Arial" panose="020B0604020202020204" pitchFamily="34" charset="0"/>
              </a:rPr>
              <a:t>#Friendliness </a:t>
            </a:r>
          </a:p>
          <a:p>
            <a:pPr marL="285750" indent="-285750">
              <a:buClr>
                <a:schemeClr val="bg1"/>
              </a:buCl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r>
              <a:rPr lang="en-US" b="1" dirty="0" err="1" smtClean="0">
                <a:solidFill>
                  <a:schemeClr val="tx1">
                    <a:lumMod val="75000"/>
                    <a:lumOff val="25000"/>
                  </a:schemeClr>
                </a:solidFill>
                <a:latin typeface="Arial" panose="020B0604020202020204" pitchFamily="34" charset="0"/>
                <a:cs typeface="Arial" panose="020B0604020202020204" pitchFamily="34" charset="0"/>
              </a:rPr>
              <a:t>He/She</a:t>
            </a:r>
            <a:r>
              <a:rPr lang="en-US" b="1" dirty="0" smtClean="0">
                <a:solidFill>
                  <a:schemeClr val="tx1">
                    <a:lumMod val="75000"/>
                    <a:lumOff val="25000"/>
                  </a:schemeClr>
                </a:solidFill>
                <a:latin typeface="Arial" panose="020B0604020202020204" pitchFamily="34" charset="0"/>
                <a:cs typeface="Arial" panose="020B0604020202020204" pitchFamily="34" charset="0"/>
              </a:rPr>
              <a:t> is not utilizing eyes. It looks like he/she is reading from a script. </a:t>
            </a:r>
            <a:endParaRPr lang="en-US" b="1"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smtClean="0">
              <a:solidFill>
                <a:schemeClr val="tx1"/>
              </a:solidFill>
              <a:latin typeface="Arial" panose="020B0604020202020204" pitchFamily="34" charset="0"/>
              <a:cs typeface="Arial" panose="020B0604020202020204" pitchFamily="34" charset="0"/>
            </a:endParaRPr>
          </a:p>
          <a:p>
            <a:pPr marL="285750" indent="-285750">
              <a:buClr>
                <a:schemeClr val="bg1"/>
              </a:buClr>
              <a:buFont typeface="Arial" panose="020B0604020202020204" pitchFamily="34" charset="0"/>
              <a:buChar char="•"/>
            </a:pPr>
            <a:endParaRPr lang="en-US" b="1"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901178" y="4760536"/>
            <a:ext cx="1442302" cy="4807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Show More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5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Set</a:t>
            </a:r>
          </a:p>
        </p:txBody>
      </p:sp>
      <p:sp>
        <p:nvSpPr>
          <p:cNvPr id="3" name="Content Placeholder 2"/>
          <p:cNvSpPr>
            <a:spLocks noGrp="1"/>
          </p:cNvSpPr>
          <p:nvPr>
            <p:ph idx="1"/>
          </p:nvPr>
        </p:nvSpPr>
        <p:spPr/>
        <p:txBody>
          <a:bodyPr/>
          <a:lstStyle/>
          <a:p>
            <a:r>
              <a:rPr lang="en-US" b="1" dirty="0"/>
              <a:t>196</a:t>
            </a:r>
            <a:r>
              <a:rPr lang="en-US" dirty="0"/>
              <a:t> videos by </a:t>
            </a:r>
            <a:r>
              <a:rPr lang="en-US" b="1" dirty="0"/>
              <a:t>49</a:t>
            </a:r>
            <a:r>
              <a:rPr lang="en-US" dirty="0"/>
              <a:t> individuals</a:t>
            </a:r>
          </a:p>
          <a:p>
            <a:r>
              <a:rPr lang="en-US" dirty="0"/>
              <a:t>Topics:</a:t>
            </a:r>
          </a:p>
          <a:p>
            <a:pPr lvl="1"/>
            <a:r>
              <a:rPr lang="en-US" dirty="0"/>
              <a:t>Favorite hobby</a:t>
            </a:r>
          </a:p>
          <a:p>
            <a:pPr lvl="1"/>
            <a:r>
              <a:rPr lang="en-US" dirty="0"/>
              <a:t>How to find cheap airline tickets</a:t>
            </a:r>
          </a:p>
          <a:p>
            <a:pPr lvl="1"/>
            <a:r>
              <a:rPr lang="en-US" dirty="0"/>
              <a:t>Does real learning happen outside </a:t>
            </a:r>
            <a:br>
              <a:rPr lang="en-US" dirty="0"/>
            </a:br>
            <a:r>
              <a:rPr lang="en-US" dirty="0"/>
              <a:t>the classroom?</a:t>
            </a:r>
          </a:p>
          <a:p>
            <a:pPr lvl="1"/>
            <a:r>
              <a:rPr lang="en-US" dirty="0"/>
              <a:t>Should children watch less television?</a:t>
            </a:r>
          </a:p>
          <a:p>
            <a:pPr lvl="1"/>
            <a:r>
              <a:rPr lang="en-US" dirty="0"/>
              <a:t>A mock graduation speech. </a:t>
            </a:r>
          </a:p>
          <a:p>
            <a:r>
              <a:rPr lang="en-US" b="1" dirty="0"/>
              <a:t>12,173</a:t>
            </a:r>
            <a:r>
              <a:rPr lang="en-US" dirty="0"/>
              <a:t> comments by more than </a:t>
            </a:r>
            <a:r>
              <a:rPr lang="en-US" b="1" dirty="0"/>
              <a:t>500</a:t>
            </a:r>
            <a:r>
              <a:rPr lang="en-US" dirty="0"/>
              <a:t> human judges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108" y="1562894"/>
            <a:ext cx="2059195" cy="20591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303" y="1473693"/>
            <a:ext cx="2068497" cy="20684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929" y="1690688"/>
            <a:ext cx="4152002" cy="290640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6322" y="1713734"/>
            <a:ext cx="4149941" cy="273491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4795" y="1171697"/>
            <a:ext cx="3120255" cy="401175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9392" y="1584601"/>
            <a:ext cx="3682998" cy="368299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9392" y="1796775"/>
            <a:ext cx="2915575" cy="2915575"/>
          </a:xfrm>
          <a:prstGeom prst="rect">
            <a:avLst/>
          </a:prstGeom>
        </p:spPr>
      </p:pic>
    </p:spTree>
    <p:extLst>
      <p:ext uri="{BB962C8B-B14F-4D97-AF65-F5344CB8AC3E}">
        <p14:creationId xmlns:p14="http://schemas.microsoft.com/office/powerpoint/2010/main" val="14224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500"/>
                                        <p:tgtEl>
                                          <p:spTgt spid="3">
                                            <p:txEl>
                                              <p:pRg st="4" end="4"/>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animEffect transition="in" filter="fade">
                                      <p:cBhvr>
                                        <p:cTn id="77" dur="500"/>
                                        <p:tgtEl>
                                          <p:spTgt spid="3">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7" end="7"/>
                                            </p:txEl>
                                          </p:spTgt>
                                        </p:tgtEl>
                                        <p:attrNameLst>
                                          <p:attrName>style.visibility</p:attrName>
                                        </p:attrNameLst>
                                      </p:cBhvr>
                                      <p:to>
                                        <p:strVal val="visible"/>
                                      </p:to>
                                    </p:set>
                                    <p:animEffect transition="in" filter="fade">
                                      <p:cBhvr>
                                        <p:cTn id="9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Data Set</a:t>
            </a:r>
          </a:p>
        </p:txBody>
      </p:sp>
      <p:sp>
        <p:nvSpPr>
          <p:cNvPr id="3" name="Content Placeholder 2"/>
          <p:cNvSpPr>
            <a:spLocks noGrp="1"/>
          </p:cNvSpPr>
          <p:nvPr>
            <p:ph idx="1"/>
          </p:nvPr>
        </p:nvSpPr>
        <p:spPr/>
        <p:txBody>
          <a:bodyPr/>
          <a:lstStyle/>
          <a:p>
            <a:r>
              <a:rPr lang="en-US" dirty="0"/>
              <a:t>Recorded in own environment</a:t>
            </a:r>
          </a:p>
          <a:p>
            <a:endParaRPr lang="en-US" dirty="0"/>
          </a:p>
          <a:p>
            <a:endParaRPr lang="en-US" dirty="0"/>
          </a:p>
          <a:p>
            <a:endParaRPr lang="en-US" dirty="0"/>
          </a:p>
          <a:p>
            <a:endParaRPr lang="en-US" dirty="0"/>
          </a:p>
          <a:p>
            <a:endParaRPr lang="en-US" dirty="0"/>
          </a:p>
          <a:p>
            <a:r>
              <a:rPr lang="en-US" dirty="0"/>
              <a:t>Different Microphone and webcam setting</a:t>
            </a:r>
          </a:p>
          <a:p>
            <a:r>
              <a:rPr lang="en-US" dirty="0"/>
              <a:t>Comments were short and specific.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885" y="2178686"/>
            <a:ext cx="3400900" cy="255305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208" y="2252498"/>
            <a:ext cx="3105583" cy="235300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056" y="2185813"/>
            <a:ext cx="3248478" cy="2486372"/>
          </a:xfrm>
          <a:prstGeom prst="rect">
            <a:avLst/>
          </a:prstGeom>
        </p:spPr>
      </p:pic>
    </p:spTree>
    <p:extLst>
      <p:ext uri="{BB962C8B-B14F-4D97-AF65-F5344CB8AC3E}">
        <p14:creationId xmlns:p14="http://schemas.microsoft.com/office/powerpoint/2010/main" val="34256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5877</TotalTime>
  <Words>736</Words>
  <Application>Microsoft Office PowerPoint</Application>
  <PresentationFormat>Widescreen</PresentationFormat>
  <Paragraphs>84</Paragraphs>
  <Slides>16</Slides>
  <Notes>11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ROC Comment: Automated Descriptive and Subjective Captioning of  Behavioral Videos</vt:lpstr>
      <vt:lpstr>Problem</vt:lpstr>
      <vt:lpstr>PowerPoint Presentation</vt:lpstr>
      <vt:lpstr>Solution? (Image/Video Captioning)</vt:lpstr>
      <vt:lpstr>PowerPoint Presentation</vt:lpstr>
      <vt:lpstr>ROC Comment  https://www.tinyurl.com/roccomment</vt:lpstr>
      <vt:lpstr>PowerPoint Presentation</vt:lpstr>
      <vt:lpstr>Data Set</vt:lpstr>
      <vt:lpstr>Data Set</vt:lpstr>
      <vt:lpstr>Data Set</vt:lpstr>
      <vt:lpstr>System</vt:lpstr>
      <vt:lpstr>How it works</vt:lpstr>
      <vt:lpstr>Validation Study</vt:lpstr>
      <vt:lpstr>Results</vt:lpstr>
      <vt:lpstr>Future Work</vt:lpstr>
      <vt:lpstr>ROC Comment: Automated Descriptive and Subjective Captioning of  Behavioral Videos</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Descriptive and Subjective Captioning of  Behavioral Videos</dc:title>
  <dc:creator>user</dc:creator>
  <cp:lastModifiedBy>Rafayet</cp:lastModifiedBy>
  <cp:revision>72</cp:revision>
  <dcterms:created xsi:type="dcterms:W3CDTF">2016-04-08T04:13:29Z</dcterms:created>
  <dcterms:modified xsi:type="dcterms:W3CDTF">2016-08-18T00:49:42Z</dcterms:modified>
</cp:coreProperties>
</file>